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152AEC50-84DC-4A0A-9309-E441E3CCB277}" type="datetimeFigureOut">
              <a:rPr lang="en-US"/>
              <a:pPr>
                <a:defRPr/>
              </a:pPr>
              <a:t>9/24/2011</a:t>
            </a:fld>
            <a:endParaRPr lang="en-CA"/>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CA"/>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69D81CCF-E048-4C82-8043-BD16B9DB5CAA}"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1760552-DD0F-4133-8C3A-88B45119F22D}" type="datetimeFigureOut">
              <a:rPr lang="en-US"/>
              <a:pPr>
                <a:defRPr/>
              </a:pPr>
              <a:t>9/24/2011</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B83F00BD-0F82-4D04-B355-F6AAB8823C7F}"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9A9075D5-6A6B-4E3F-90A0-546BE121F9A6}" type="datetimeFigureOut">
              <a:rPr lang="en-US"/>
              <a:pPr>
                <a:defRPr/>
              </a:pPr>
              <a:t>9/24/2011</a:t>
            </a:fld>
            <a:endParaRPr lang="en-CA"/>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CA"/>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BE6FAB09-129D-47BE-BF03-7F0A604D15A2}"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0BE7307-93A6-4E2F-A222-465EE34FAEB8}" type="datetimeFigureOut">
              <a:rPr lang="en-US"/>
              <a:pPr>
                <a:defRPr/>
              </a:pPr>
              <a:t>9/24/2011</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C974B36F-2154-4031-9510-EC56926C8B2E}"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DBD3B9BF-3B80-422C-BA55-0224399224A2}" type="datetimeFigureOut">
              <a:rPr lang="en-US"/>
              <a:pPr>
                <a:defRPr/>
              </a:pPr>
              <a:t>9/24/2011</a:t>
            </a:fld>
            <a:endParaRPr lang="en-CA"/>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7D76C4FB-59C6-4DFB-85D8-E5D495F964A0}" type="slidenum">
              <a:rPr lang="en-CA"/>
              <a:pPr>
                <a:defRPr/>
              </a:pPr>
              <a:t>‹#›</a:t>
            </a:fld>
            <a:endParaRPr lang="en-CA"/>
          </a:p>
        </p:txBody>
      </p:sp>
      <p:sp>
        <p:nvSpPr>
          <p:cNvPr id="9" name="Footer Placeholder 13"/>
          <p:cNvSpPr>
            <a:spLocks noGrp="1"/>
          </p:cNvSpPr>
          <p:nvPr>
            <p:ph type="ftr" sz="quarter" idx="12"/>
          </p:nvPr>
        </p:nvSpPr>
        <p:spPr/>
        <p:txBody>
          <a:bodyPr/>
          <a:lstStyle>
            <a:lvl1pPr>
              <a:defRPr/>
            </a:lvl1pPr>
          </a:lstStyle>
          <a:p>
            <a:pPr>
              <a:defRPr/>
            </a:pPr>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C89F80E5-97A9-4D47-957F-9504FA0D6E2D}" type="datetimeFigureOut">
              <a:rPr lang="en-US"/>
              <a:pPr>
                <a:defRPr/>
              </a:pPr>
              <a:t>9/24/2011</a:t>
            </a:fld>
            <a:endParaRPr lang="en-CA"/>
          </a:p>
        </p:txBody>
      </p:sp>
      <p:sp>
        <p:nvSpPr>
          <p:cNvPr id="6" name="Slide Number Placeholder 9"/>
          <p:cNvSpPr>
            <a:spLocks noGrp="1"/>
          </p:cNvSpPr>
          <p:nvPr>
            <p:ph type="sldNum" sz="quarter" idx="11"/>
          </p:nvPr>
        </p:nvSpPr>
        <p:spPr/>
        <p:txBody>
          <a:bodyPr rtlCol="0"/>
          <a:lstStyle>
            <a:lvl1pPr>
              <a:defRPr/>
            </a:lvl1pPr>
          </a:lstStyle>
          <a:p>
            <a:pPr>
              <a:defRPr/>
            </a:pPr>
            <a:fld id="{3435CB02-A85C-4016-A616-15B51E7234FF}" type="slidenum">
              <a:rPr lang="en-CA"/>
              <a:pPr>
                <a:defRPr/>
              </a:pPr>
              <a:t>‹#›</a:t>
            </a:fld>
            <a:endParaRPr lang="en-CA"/>
          </a:p>
        </p:txBody>
      </p:sp>
      <p:sp>
        <p:nvSpPr>
          <p:cNvPr id="7" name="Footer Placeholder 11"/>
          <p:cNvSpPr>
            <a:spLocks noGrp="1"/>
          </p:cNvSpPr>
          <p:nvPr>
            <p:ph type="ftr" sz="quarter" idx="12"/>
          </p:nvPr>
        </p:nvSpPr>
        <p:spPr/>
        <p:txBody>
          <a:bodyPr rtlCol="0"/>
          <a:lstStyle>
            <a:lvl1pPr>
              <a:defRPr/>
            </a:lvl1pPr>
          </a:lstStyle>
          <a:p>
            <a:pPr>
              <a:defRPr/>
            </a:pP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660AE164-3602-432F-85D8-F73ED23A42CC}" type="datetimeFigureOut">
              <a:rPr lang="en-US"/>
              <a:pPr>
                <a:defRPr/>
              </a:pPr>
              <a:t>9/24/2011</a:t>
            </a:fld>
            <a:endParaRPr lang="en-CA"/>
          </a:p>
        </p:txBody>
      </p:sp>
      <p:sp>
        <p:nvSpPr>
          <p:cNvPr id="8" name="Slide Number Placeholder 11"/>
          <p:cNvSpPr>
            <a:spLocks noGrp="1"/>
          </p:cNvSpPr>
          <p:nvPr>
            <p:ph type="sldNum" sz="quarter" idx="11"/>
          </p:nvPr>
        </p:nvSpPr>
        <p:spPr/>
        <p:txBody>
          <a:bodyPr rtlCol="0"/>
          <a:lstStyle>
            <a:lvl1pPr>
              <a:defRPr/>
            </a:lvl1pPr>
          </a:lstStyle>
          <a:p>
            <a:pPr>
              <a:defRPr/>
            </a:pPr>
            <a:fld id="{BEDFD232-F3AF-4319-A0EA-1CD7AF50CB22}" type="slidenum">
              <a:rPr lang="en-CA"/>
              <a:pPr>
                <a:defRPr/>
              </a:pPr>
              <a:t>‹#›</a:t>
            </a:fld>
            <a:endParaRPr lang="en-CA"/>
          </a:p>
        </p:txBody>
      </p:sp>
      <p:sp>
        <p:nvSpPr>
          <p:cNvPr id="9" name="Footer Placeholder 13"/>
          <p:cNvSpPr>
            <a:spLocks noGrp="1"/>
          </p:cNvSpPr>
          <p:nvPr>
            <p:ph type="ftr" sz="quarter" idx="12"/>
          </p:nvPr>
        </p:nvSpPr>
        <p:spPr/>
        <p:txBody>
          <a:bodyPr rtlCol="0"/>
          <a:lstStyle>
            <a:lvl1pPr>
              <a:defRPr/>
            </a:lvl1pPr>
          </a:lstStyle>
          <a:p>
            <a:pPr>
              <a:defRPr/>
            </a:pP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F2D378EC-823F-4D6D-B2E1-5232270299D9}" type="datetimeFigureOut">
              <a:rPr lang="en-US"/>
              <a:pPr>
                <a:defRPr/>
              </a:pPr>
              <a:t>9/24/2011</a:t>
            </a:fld>
            <a:endParaRPr lang="en-CA"/>
          </a:p>
        </p:txBody>
      </p:sp>
      <p:sp>
        <p:nvSpPr>
          <p:cNvPr id="4" name="Footer Placeholder 2"/>
          <p:cNvSpPr>
            <a:spLocks noGrp="1"/>
          </p:cNvSpPr>
          <p:nvPr>
            <p:ph type="ftr" sz="quarter" idx="11"/>
          </p:nvPr>
        </p:nvSpPr>
        <p:spPr/>
        <p:txBody>
          <a:bodyPr/>
          <a:lstStyle>
            <a:lvl1pPr>
              <a:defRPr/>
            </a:lvl1pPr>
          </a:lstStyle>
          <a:p>
            <a:pPr>
              <a:defRPr/>
            </a:pPr>
            <a:endParaRPr lang="en-CA"/>
          </a:p>
        </p:txBody>
      </p:sp>
      <p:sp>
        <p:nvSpPr>
          <p:cNvPr id="5" name="Slide Number Placeholder 22"/>
          <p:cNvSpPr>
            <a:spLocks noGrp="1"/>
          </p:cNvSpPr>
          <p:nvPr>
            <p:ph type="sldNum" sz="quarter" idx="12"/>
          </p:nvPr>
        </p:nvSpPr>
        <p:spPr/>
        <p:txBody>
          <a:bodyPr/>
          <a:lstStyle>
            <a:lvl1pPr>
              <a:defRPr/>
            </a:lvl1pPr>
          </a:lstStyle>
          <a:p>
            <a:pPr>
              <a:defRPr/>
            </a:pPr>
            <a:fld id="{4A3E8364-63DC-4600-88BC-CA10C0CB0E59}"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A68366E-4FD5-4CBC-9DF6-CD46958AD9CD}" type="datetimeFigureOut">
              <a:rPr lang="en-US"/>
              <a:pPr>
                <a:defRPr/>
              </a:pPr>
              <a:t>9/24/2011</a:t>
            </a:fld>
            <a:endParaRPr lang="en-CA"/>
          </a:p>
        </p:txBody>
      </p:sp>
      <p:sp>
        <p:nvSpPr>
          <p:cNvPr id="3" name="Footer Placeholder 2"/>
          <p:cNvSpPr>
            <a:spLocks noGrp="1"/>
          </p:cNvSpPr>
          <p:nvPr>
            <p:ph type="ftr" sz="quarter" idx="11"/>
          </p:nvPr>
        </p:nvSpPr>
        <p:spPr/>
        <p:txBody>
          <a:bodyPr/>
          <a:lstStyle>
            <a:lvl1pPr>
              <a:defRPr/>
            </a:lvl1pPr>
          </a:lstStyle>
          <a:p>
            <a:pPr>
              <a:defRPr/>
            </a:pPr>
            <a:endParaRPr lang="en-CA"/>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C16FDBD3-5743-465F-A07A-3F3EC8F2EC9F}"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5BCDB90-2138-47E1-8142-891651C476F7}" type="datetimeFigureOut">
              <a:rPr lang="en-US"/>
              <a:pPr>
                <a:defRPr/>
              </a:pPr>
              <a:t>9/24/2011</a:t>
            </a:fld>
            <a:endParaRPr lang="en-CA"/>
          </a:p>
        </p:txBody>
      </p:sp>
      <p:sp>
        <p:nvSpPr>
          <p:cNvPr id="6" name="Footer Placeholder 2"/>
          <p:cNvSpPr>
            <a:spLocks noGrp="1"/>
          </p:cNvSpPr>
          <p:nvPr>
            <p:ph type="ftr" sz="quarter" idx="11"/>
          </p:nvPr>
        </p:nvSpPr>
        <p:spPr/>
        <p:txBody>
          <a:bodyPr/>
          <a:lstStyle>
            <a:lvl1pPr>
              <a:defRPr/>
            </a:lvl1pPr>
          </a:lstStyle>
          <a:p>
            <a:pPr>
              <a:defRPr/>
            </a:pPr>
            <a:endParaRPr lang="en-CA"/>
          </a:p>
        </p:txBody>
      </p:sp>
      <p:sp>
        <p:nvSpPr>
          <p:cNvPr id="7" name="Slide Number Placeholder 22"/>
          <p:cNvSpPr>
            <a:spLocks noGrp="1"/>
          </p:cNvSpPr>
          <p:nvPr>
            <p:ph type="sldNum" sz="quarter" idx="12"/>
          </p:nvPr>
        </p:nvSpPr>
        <p:spPr/>
        <p:txBody>
          <a:bodyPr/>
          <a:lstStyle>
            <a:lvl1pPr>
              <a:defRPr/>
            </a:lvl1pPr>
          </a:lstStyle>
          <a:p>
            <a:pPr>
              <a:defRPr/>
            </a:pPr>
            <a:fld id="{09F5762A-87D6-4ED1-8CDA-A40F7159616E}"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35FD34BF-F5E9-453E-B568-7E4D9472FF9D}" type="datetimeFigureOut">
              <a:rPr lang="en-US"/>
              <a:pPr>
                <a:defRPr/>
              </a:pPr>
              <a:t>9/24/2011</a:t>
            </a:fld>
            <a:endParaRPr lang="en-CA"/>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D4289C51-D002-4C30-B24C-97B7BBD584C8}" type="slidenum">
              <a:rPr lang="en-CA"/>
              <a:pPr>
                <a:defRPr/>
              </a:pPr>
              <a:t>‹#›</a:t>
            </a:fld>
            <a:endParaRPr lang="en-CA"/>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92E3BF2A-5412-4860-8691-54DAB20F21C9}" type="datetimeFigureOut">
              <a:rPr lang="en-US"/>
              <a:pPr>
                <a:defRPr/>
              </a:pPr>
              <a:t>9/24/2011</a:t>
            </a:fld>
            <a:endParaRPr lang="en-CA"/>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CA"/>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8BDD67D3-D173-4CE2-BAC4-E671EF9EDAAE}"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9" r:id="rId3"/>
    <p:sldLayoutId id="2147483710" r:id="rId4"/>
    <p:sldLayoutId id="2147483711" r:id="rId5"/>
    <p:sldLayoutId id="2147483706" r:id="rId6"/>
    <p:sldLayoutId id="2147483712" r:id="rId7"/>
    <p:sldLayoutId id="2147483705" r:id="rId8"/>
    <p:sldLayoutId id="2147483713" r:id="rId9"/>
    <p:sldLayoutId id="2147483704" r:id="rId10"/>
    <p:sldLayoutId id="2147483714"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magma.nationalgeographic.com/ngexplorer/0303/quickflick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hetech.org/exhibits_events/online/quakes/inside/crust.html" TargetMode="External"/><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hyperlink" Target="http://www.thetech.org/exhibits_events/online/quakes/inside/mantle.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fontAlgn="auto">
              <a:spcAft>
                <a:spcPts val="0"/>
              </a:spcAft>
              <a:defRPr/>
            </a:pPr>
            <a:r>
              <a:rPr lang="en-CA" dirty="0" smtClean="0"/>
              <a:t>Building Landforms</a:t>
            </a:r>
            <a:endParaRPr lang="en-CA" dirty="0"/>
          </a:p>
        </p:txBody>
      </p:sp>
      <p:sp>
        <p:nvSpPr>
          <p:cNvPr id="13314" name="Subtitle 2"/>
          <p:cNvSpPr>
            <a:spLocks noGrp="1"/>
          </p:cNvSpPr>
          <p:nvPr>
            <p:ph type="subTitle" idx="1"/>
          </p:nvPr>
        </p:nvSpPr>
        <p:spPr>
          <a:xfrm>
            <a:off x="2362200" y="6049963"/>
            <a:ext cx="6705600" cy="685800"/>
          </a:xfrm>
        </p:spPr>
        <p:txBody>
          <a:bodyPr/>
          <a:lstStyle/>
          <a:p>
            <a:r>
              <a:rPr lang="en-CA" smtClean="0"/>
              <a:t>Our Country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12775" y="228600"/>
            <a:ext cx="8153400" cy="990600"/>
          </a:xfrm>
        </p:spPr>
        <p:txBody>
          <a:bodyPr/>
          <a:lstStyle/>
          <a:p>
            <a:r>
              <a:rPr lang="en-CA" smtClean="0"/>
              <a:t>Fault mountains</a:t>
            </a:r>
          </a:p>
        </p:txBody>
      </p:sp>
      <p:sp>
        <p:nvSpPr>
          <p:cNvPr id="22530" name="Content Placeholder 2"/>
          <p:cNvSpPr>
            <a:spLocks noGrp="1"/>
          </p:cNvSpPr>
          <p:nvPr>
            <p:ph sz="quarter" idx="1"/>
          </p:nvPr>
        </p:nvSpPr>
        <p:spPr>
          <a:xfrm>
            <a:off x="457200" y="1357313"/>
            <a:ext cx="8229600" cy="4768850"/>
          </a:xfrm>
        </p:spPr>
        <p:txBody>
          <a:bodyPr/>
          <a:lstStyle/>
          <a:p>
            <a:r>
              <a:rPr lang="en-CA" sz="3600" smtClean="0"/>
              <a:t>Form when faults or cracks in the earth's crust force some materials or blocks of rock up and others down. </a:t>
            </a:r>
          </a:p>
          <a:p>
            <a:r>
              <a:rPr lang="en-CA" sz="3600" smtClean="0"/>
              <a:t>Sierra Nevada mountains in North America</a:t>
            </a:r>
          </a:p>
          <a:p>
            <a:endParaRPr lang="en-CA" sz="36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12775" y="228600"/>
            <a:ext cx="8153400" cy="990600"/>
          </a:xfrm>
        </p:spPr>
        <p:txBody>
          <a:bodyPr/>
          <a:lstStyle/>
          <a:p>
            <a:r>
              <a:rPr lang="en-CA" smtClean="0"/>
              <a:t>Fault mountains</a:t>
            </a:r>
          </a:p>
        </p:txBody>
      </p:sp>
      <p:pic>
        <p:nvPicPr>
          <p:cNvPr id="23554" name="Picture 2"/>
          <p:cNvPicPr>
            <a:picLocks noGrp="1" noChangeAspect="1" noChangeArrowheads="1"/>
          </p:cNvPicPr>
          <p:nvPr>
            <p:ph sz="quarter" idx="1"/>
          </p:nvPr>
        </p:nvPicPr>
        <p:blipFill>
          <a:blip r:embed="rId2"/>
          <a:srcRect/>
          <a:stretch>
            <a:fillRect/>
          </a:stretch>
        </p:blipFill>
        <p:spPr>
          <a:xfrm>
            <a:off x="2555875" y="1982788"/>
            <a:ext cx="5259388" cy="3894137"/>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12775" y="228600"/>
            <a:ext cx="8153400" cy="990600"/>
          </a:xfrm>
        </p:spPr>
        <p:txBody>
          <a:bodyPr/>
          <a:lstStyle/>
          <a:p>
            <a:endParaRPr lang="en-CA" smtClean="0"/>
          </a:p>
        </p:txBody>
      </p:sp>
      <p:sp>
        <p:nvSpPr>
          <p:cNvPr id="24578" name="Content Placeholder 2"/>
          <p:cNvSpPr>
            <a:spLocks noGrp="1"/>
          </p:cNvSpPr>
          <p:nvPr>
            <p:ph sz="quarter" idx="1"/>
          </p:nvPr>
        </p:nvSpPr>
        <p:spPr>
          <a:xfrm>
            <a:off x="612775" y="1600200"/>
            <a:ext cx="8153400" cy="4495800"/>
          </a:xfrm>
        </p:spPr>
        <p:txBody>
          <a:bodyPr/>
          <a:lstStyle/>
          <a:p>
            <a:r>
              <a:rPr lang="en-CA" smtClean="0">
                <a:hlinkClick r:id="rId2"/>
              </a:rPr>
              <a:t>http://magma.nationalgeographic.com/ngexplorer/0303/quickflicks/</a:t>
            </a:r>
            <a:r>
              <a:rPr lang="en-CA"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612775" y="228600"/>
            <a:ext cx="8153400" cy="990600"/>
          </a:xfrm>
        </p:spPr>
        <p:txBody>
          <a:bodyPr/>
          <a:lstStyle/>
          <a:p>
            <a:r>
              <a:rPr lang="en-CA" smtClean="0"/>
              <a:t>Definitions</a:t>
            </a:r>
          </a:p>
        </p:txBody>
      </p:sp>
      <p:sp>
        <p:nvSpPr>
          <p:cNvPr id="14338" name="Content Placeholder 2"/>
          <p:cNvSpPr>
            <a:spLocks noGrp="1"/>
          </p:cNvSpPr>
          <p:nvPr>
            <p:ph sz="quarter" idx="1"/>
          </p:nvPr>
        </p:nvSpPr>
        <p:spPr>
          <a:xfrm>
            <a:off x="612775" y="1600200"/>
            <a:ext cx="8153400" cy="4495800"/>
          </a:xfrm>
        </p:spPr>
        <p:txBody>
          <a:bodyPr/>
          <a:lstStyle/>
          <a:p>
            <a:r>
              <a:rPr lang="en-CA" sz="3600" smtClean="0"/>
              <a:t>Core: The innermost layer of the earth’s interior.</a:t>
            </a:r>
          </a:p>
          <a:p>
            <a:endParaRPr lang="en-CA" sz="3600" smtClean="0"/>
          </a:p>
          <a:p>
            <a:r>
              <a:rPr lang="en-CA" sz="3600" smtClean="0"/>
              <a:t>Crust: The solid outer layer of the earth.</a:t>
            </a:r>
          </a:p>
          <a:p>
            <a:endParaRPr lang="en-CA" sz="3600" smtClean="0"/>
          </a:p>
          <a:p>
            <a:endParaRPr lang="en-CA" sz="3600" smtClean="0"/>
          </a:p>
          <a:p>
            <a:r>
              <a:rPr lang="en-CA" sz="3600" smtClean="0"/>
              <a:t>Magma: Molten rock within the earth.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612775" y="228600"/>
            <a:ext cx="8153400" cy="990600"/>
          </a:xfrm>
        </p:spPr>
        <p:txBody>
          <a:bodyPr/>
          <a:lstStyle/>
          <a:p>
            <a:r>
              <a:rPr lang="en-CA" smtClean="0"/>
              <a:t>Definitions</a:t>
            </a:r>
          </a:p>
        </p:txBody>
      </p:sp>
      <p:sp>
        <p:nvSpPr>
          <p:cNvPr id="15362" name="Content Placeholder 2"/>
          <p:cNvSpPr>
            <a:spLocks noGrp="1"/>
          </p:cNvSpPr>
          <p:nvPr>
            <p:ph sz="quarter" idx="1"/>
          </p:nvPr>
        </p:nvSpPr>
        <p:spPr>
          <a:xfrm>
            <a:off x="612775" y="1600200"/>
            <a:ext cx="8153400" cy="4495800"/>
          </a:xfrm>
        </p:spPr>
        <p:txBody>
          <a:bodyPr/>
          <a:lstStyle/>
          <a:p>
            <a:r>
              <a:rPr lang="en-CA" sz="3600" smtClean="0"/>
              <a:t>Mantle: The middle layer of the earth, between the crust and the core.</a:t>
            </a:r>
          </a:p>
          <a:p>
            <a:endParaRPr lang="en-CA" sz="3600" smtClean="0"/>
          </a:p>
          <a:p>
            <a:endParaRPr lang="en-CA" sz="3600" smtClean="0"/>
          </a:p>
          <a:p>
            <a:r>
              <a:rPr lang="en-CA" sz="3600" smtClean="0"/>
              <a:t>Elevation: The height measured from mean sea level.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a:t>Label the layers of the Earth’s atmosphere </a:t>
            </a:r>
            <a:endParaRPr lang="en-CA" dirty="0"/>
          </a:p>
        </p:txBody>
      </p:sp>
      <p:pic>
        <p:nvPicPr>
          <p:cNvPr id="16386" name="Picture 2"/>
          <p:cNvPicPr>
            <a:picLocks noGrp="1" noChangeAspect="1" noChangeArrowheads="1"/>
          </p:cNvPicPr>
          <p:nvPr>
            <p:ph sz="quarter" idx="1"/>
          </p:nvPr>
        </p:nvPicPr>
        <p:blipFill>
          <a:blip r:embed="rId2"/>
          <a:srcRect/>
          <a:stretch>
            <a:fillRect/>
          </a:stretch>
        </p:blipFill>
        <p:spPr>
          <a:xfrm>
            <a:off x="500063" y="1928813"/>
            <a:ext cx="3771900" cy="3714750"/>
          </a:xfrm>
          <a:solidFill>
            <a:srgbClr val="FF0000"/>
          </a:solidFill>
        </p:spPr>
      </p:pic>
      <p:sp>
        <p:nvSpPr>
          <p:cNvPr id="5" name="Content Placeholder 4"/>
          <p:cNvSpPr>
            <a:spLocks noGrp="1"/>
          </p:cNvSpPr>
          <p:nvPr>
            <p:ph sz="quarter" idx="2"/>
          </p:nvPr>
        </p:nvSpPr>
        <p:spPr>
          <a:xfrm>
            <a:off x="4357688" y="1500188"/>
            <a:ext cx="4329112" cy="5143500"/>
          </a:xfrm>
        </p:spPr>
        <p:txBody>
          <a:bodyPr>
            <a:normAutofit fontScale="70000" lnSpcReduction="20000"/>
          </a:bodyPr>
          <a:lstStyle/>
          <a:p>
            <a:pPr marL="320040" indent="-320040" fontAlgn="auto">
              <a:spcAft>
                <a:spcPts val="0"/>
              </a:spcAft>
              <a:buFont typeface="Wingdings"/>
              <a:buNone/>
              <a:defRPr/>
            </a:pPr>
            <a:r>
              <a:rPr lang="en-CA" dirty="0" smtClean="0"/>
              <a:t>The earth has three main levels. </a:t>
            </a:r>
          </a:p>
          <a:p>
            <a:pPr marL="320040" indent="-320040" fontAlgn="auto">
              <a:spcAft>
                <a:spcPts val="0"/>
              </a:spcAft>
              <a:buFont typeface="Wingdings"/>
              <a:buChar char=""/>
              <a:defRPr/>
            </a:pPr>
            <a:r>
              <a:rPr lang="en-CA" dirty="0" smtClean="0">
                <a:hlinkClick r:id="rId3"/>
              </a:rPr>
              <a:t>CRUST</a:t>
            </a:r>
            <a:r>
              <a:rPr lang="en-CA" dirty="0" smtClean="0"/>
              <a:t> </a:t>
            </a:r>
          </a:p>
          <a:p>
            <a:pPr marL="320040" indent="-320040" fontAlgn="auto">
              <a:spcAft>
                <a:spcPts val="0"/>
              </a:spcAft>
              <a:buFont typeface="Wingdings"/>
              <a:buChar char=""/>
              <a:defRPr/>
            </a:pPr>
            <a:r>
              <a:rPr lang="en-CA" dirty="0" smtClean="0">
                <a:hlinkClick r:id="rId4"/>
              </a:rPr>
              <a:t>MANTLE</a:t>
            </a:r>
            <a:r>
              <a:rPr lang="en-CA" dirty="0" smtClean="0"/>
              <a:t> </a:t>
            </a:r>
          </a:p>
          <a:p>
            <a:pPr marL="320040" indent="-320040" fontAlgn="auto">
              <a:spcAft>
                <a:spcPts val="0"/>
              </a:spcAft>
              <a:buFont typeface="Wingdings"/>
              <a:buChar char=""/>
              <a:defRPr/>
            </a:pPr>
            <a:r>
              <a:rPr lang="en-CA" u="sng" dirty="0" smtClean="0">
                <a:solidFill>
                  <a:srgbClr val="0070C0"/>
                </a:solidFill>
              </a:rPr>
              <a:t>CORE</a:t>
            </a:r>
            <a:r>
              <a:rPr lang="en-CA" dirty="0" smtClean="0"/>
              <a:t> </a:t>
            </a:r>
          </a:p>
          <a:p>
            <a:pPr marL="320040" indent="-320040" fontAlgn="auto">
              <a:spcAft>
                <a:spcPts val="0"/>
              </a:spcAft>
              <a:buFont typeface="Wingdings"/>
              <a:buNone/>
              <a:defRPr/>
            </a:pPr>
            <a:r>
              <a:rPr lang="en-CA" dirty="0" smtClean="0"/>
              <a:t/>
            </a:r>
            <a:br>
              <a:rPr lang="en-CA" dirty="0" smtClean="0"/>
            </a:br>
            <a:r>
              <a:rPr lang="en-CA" sz="3400" dirty="0" smtClean="0"/>
              <a:t>Beneath the mantle is the Earth's core. The Earth's core consists of a fluid outer core and a solid inner core. Because the outer core contains iron, when it flows it generates a magnetic field. This is the source of the Earth's magnetic field. </a:t>
            </a:r>
            <a:r>
              <a:rPr lang="en-CA" dirty="0" smtClean="0"/>
              <a:t/>
            </a:r>
            <a:br>
              <a:rPr lang="en-CA" dirty="0" smtClean="0"/>
            </a:br>
            <a:r>
              <a:rPr lang="en-CA" dirty="0" smtClean="0"/>
              <a:t/>
            </a:r>
            <a:br>
              <a:rPr lang="en-CA" dirty="0" smtClean="0"/>
            </a:br>
            <a:endParaRPr lang="en-CA" dirty="0"/>
          </a:p>
        </p:txBody>
      </p:sp>
      <p:cxnSp>
        <p:nvCxnSpPr>
          <p:cNvPr id="7" name="Straight Arrow Connector 6"/>
          <p:cNvCxnSpPr/>
          <p:nvPr/>
        </p:nvCxnSpPr>
        <p:spPr>
          <a:xfrm rot="10800000" flipV="1">
            <a:off x="3214688" y="2000250"/>
            <a:ext cx="1285875" cy="1428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flipV="1">
            <a:off x="3500438" y="2286000"/>
            <a:ext cx="1000125" cy="50006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V="1">
            <a:off x="3000375" y="2643188"/>
            <a:ext cx="1500188" cy="92868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flipV="1">
            <a:off x="1643063" y="2000250"/>
            <a:ext cx="2857500" cy="5715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12775" y="228600"/>
            <a:ext cx="8153400" cy="990600"/>
          </a:xfrm>
        </p:spPr>
        <p:txBody>
          <a:bodyPr/>
          <a:lstStyle/>
          <a:p>
            <a:r>
              <a:rPr lang="en-US" smtClean="0"/>
              <a:t>Explain continental drift:</a:t>
            </a:r>
            <a:endParaRPr lang="en-CA" smtClean="0"/>
          </a:p>
        </p:txBody>
      </p:sp>
      <p:sp>
        <p:nvSpPr>
          <p:cNvPr id="17410" name="Content Placeholder 2"/>
          <p:cNvSpPr>
            <a:spLocks noGrp="1"/>
          </p:cNvSpPr>
          <p:nvPr>
            <p:ph sz="quarter" idx="1"/>
          </p:nvPr>
        </p:nvSpPr>
        <p:spPr>
          <a:xfrm>
            <a:off x="612775" y="1600200"/>
            <a:ext cx="8153400" cy="4495800"/>
          </a:xfrm>
        </p:spPr>
        <p:txBody>
          <a:bodyPr/>
          <a:lstStyle/>
          <a:p>
            <a:r>
              <a:rPr lang="en-CA" sz="4000" smtClean="0"/>
              <a:t>The earth’s crust is divided into a number of plates (sections) that move because of slow-moving convection currents in the mantle.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12775" y="228600"/>
            <a:ext cx="8153400" cy="990600"/>
          </a:xfrm>
        </p:spPr>
        <p:txBody>
          <a:bodyPr/>
          <a:lstStyle/>
          <a:p>
            <a:r>
              <a:rPr lang="en-CA" smtClean="0"/>
              <a:t>What are landforms?</a:t>
            </a:r>
          </a:p>
        </p:txBody>
      </p:sp>
      <p:sp>
        <p:nvSpPr>
          <p:cNvPr id="18434" name="Content Placeholder 2"/>
          <p:cNvSpPr>
            <a:spLocks noGrp="1"/>
          </p:cNvSpPr>
          <p:nvPr>
            <p:ph sz="quarter" idx="1"/>
          </p:nvPr>
        </p:nvSpPr>
        <p:spPr>
          <a:xfrm>
            <a:off x="612775" y="1600200"/>
            <a:ext cx="8153400" cy="4495800"/>
          </a:xfrm>
        </p:spPr>
        <p:txBody>
          <a:bodyPr/>
          <a:lstStyle/>
          <a:p>
            <a:r>
              <a:rPr lang="en-CA" sz="3600" smtClean="0"/>
              <a:t>Landforms are the topography (the natural features) of the land’s surface. This includes mountains, lakes, deserts, cliffs, tundra and so 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12775" y="228600"/>
            <a:ext cx="8153400" cy="990600"/>
          </a:xfrm>
        </p:spPr>
        <p:txBody>
          <a:bodyPr/>
          <a:lstStyle/>
          <a:p>
            <a:r>
              <a:rPr lang="en-CA" smtClean="0"/>
              <a:t>What is landscape?</a:t>
            </a:r>
          </a:p>
        </p:txBody>
      </p:sp>
      <p:sp>
        <p:nvSpPr>
          <p:cNvPr id="19458" name="Content Placeholder 2"/>
          <p:cNvSpPr>
            <a:spLocks noGrp="1"/>
          </p:cNvSpPr>
          <p:nvPr>
            <p:ph sz="quarter" idx="1"/>
          </p:nvPr>
        </p:nvSpPr>
        <p:spPr>
          <a:xfrm>
            <a:off x="612775" y="1600200"/>
            <a:ext cx="8153400" cy="4495800"/>
          </a:xfrm>
        </p:spPr>
        <p:txBody>
          <a:bodyPr/>
          <a:lstStyle/>
          <a:p>
            <a:r>
              <a:rPr lang="en-CA" sz="3600" smtClean="0"/>
              <a:t>A landscape is an area’s landforms together with its cover of vegetation, water, ice, and rock. It also includes the activities of humans and other animals.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CA" dirty="0" smtClean="0"/>
              <a:t>How are mountains formed by magma?</a:t>
            </a:r>
            <a:endParaRPr lang="en-CA" dirty="0"/>
          </a:p>
        </p:txBody>
      </p:sp>
      <p:sp>
        <p:nvSpPr>
          <p:cNvPr id="20482" name="Content Placeholder 2"/>
          <p:cNvSpPr>
            <a:spLocks noGrp="1"/>
          </p:cNvSpPr>
          <p:nvPr>
            <p:ph sz="quarter" idx="1"/>
          </p:nvPr>
        </p:nvSpPr>
        <p:spPr>
          <a:xfrm>
            <a:off x="612775" y="1600200"/>
            <a:ext cx="8153400" cy="4495800"/>
          </a:xfrm>
        </p:spPr>
        <p:txBody>
          <a:bodyPr/>
          <a:lstStyle/>
          <a:p>
            <a:r>
              <a:rPr lang="en-CA" smtClean="0"/>
              <a:t>Formed when molten rock (magma) deep within the earth, erupts, and piles upon the surface. Magma is called lava when it breaks through the earth's crust. When the ash and lava cools, it builds a cone of rock. Rock and lava pile up, layer on top of layer.</a:t>
            </a:r>
          </a:p>
          <a:p>
            <a:endParaRPr lang="en-CA"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12775" y="228600"/>
            <a:ext cx="8153400" cy="990600"/>
          </a:xfrm>
        </p:spPr>
        <p:txBody>
          <a:bodyPr/>
          <a:lstStyle/>
          <a:p>
            <a:r>
              <a:rPr lang="en-CA" smtClean="0"/>
              <a:t>How are fold mountains formed?</a:t>
            </a:r>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320040" indent="-320040" fontAlgn="auto">
              <a:spcAft>
                <a:spcPts val="0"/>
              </a:spcAft>
              <a:buFont typeface="Wingdings"/>
              <a:buChar char=""/>
              <a:defRPr/>
            </a:pPr>
            <a:r>
              <a:rPr lang="en-CA" sz="4000" dirty="0" smtClean="0"/>
              <a:t>They are formed when two plates collide head on, and their edges crumbled, much the same way as a piece of paper folds when pushed together.</a:t>
            </a:r>
          </a:p>
          <a:p>
            <a:pPr marL="320040" indent="-320040" fontAlgn="auto">
              <a:spcAft>
                <a:spcPts val="0"/>
              </a:spcAft>
              <a:buFont typeface="Wingdings"/>
              <a:buChar char=""/>
              <a:defRPr/>
            </a:pPr>
            <a:r>
              <a:rPr lang="en-CA" sz="4000" dirty="0" smtClean="0"/>
              <a:t>Most common type of mountain.</a:t>
            </a:r>
          </a:p>
          <a:p>
            <a:pPr marL="320040" indent="-320040" fontAlgn="auto">
              <a:spcAft>
                <a:spcPts val="0"/>
              </a:spcAft>
              <a:buFont typeface="Wingdings"/>
              <a:buChar char=""/>
              <a:defRPr/>
            </a:pPr>
            <a:r>
              <a:rPr lang="en-CA" sz="4000" dirty="0" smtClean="0"/>
              <a:t>The North American Rockies</a:t>
            </a:r>
            <a:endParaRPr lang="en-C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41</TotalTime>
  <Words>312</Words>
  <Application>Microsoft Office PowerPoint</Application>
  <PresentationFormat>On-screen Show (4:3)</PresentationFormat>
  <Paragraphs>37</Paragraphs>
  <Slides>12</Slides>
  <Notes>0</Notes>
  <HiddenSlides>0</HiddenSlides>
  <MMClips>0</MMClips>
  <ScaleCrop>false</ScaleCrop>
  <HeadingPairs>
    <vt:vector size="6" baseType="variant">
      <vt:variant>
        <vt:lpstr>Fonts Used</vt:lpstr>
      </vt:variant>
      <vt:variant>
        <vt:i4>5</vt:i4>
      </vt:variant>
      <vt:variant>
        <vt:lpstr>Design Template</vt:lpstr>
      </vt:variant>
      <vt:variant>
        <vt:i4>8</vt:i4>
      </vt:variant>
      <vt:variant>
        <vt:lpstr>Slide Titles</vt:lpstr>
      </vt:variant>
      <vt:variant>
        <vt:i4>12</vt:i4>
      </vt:variant>
    </vt:vector>
  </HeadingPairs>
  <TitlesOfParts>
    <vt:vector size="25" baseType="lpstr">
      <vt:lpstr>Tw Cen MT</vt:lpstr>
      <vt:lpstr>Arial</vt:lpstr>
      <vt:lpstr>Wingdings</vt:lpstr>
      <vt:lpstr>Wingdings 2</vt:lpstr>
      <vt:lpstr>Calibri</vt:lpstr>
      <vt:lpstr>Median</vt:lpstr>
      <vt:lpstr>Median</vt:lpstr>
      <vt:lpstr>Median</vt:lpstr>
      <vt:lpstr>Median</vt:lpstr>
      <vt:lpstr>Median</vt:lpstr>
      <vt:lpstr>Median</vt:lpstr>
      <vt:lpstr>Median</vt:lpstr>
      <vt:lpstr>Median</vt:lpstr>
      <vt:lpstr>BUILDING LANDFORMS</vt:lpstr>
      <vt:lpstr>Definitions</vt:lpstr>
      <vt:lpstr>Definitions</vt:lpstr>
      <vt:lpstr>Label the layers of the Earth’s atmosphere </vt:lpstr>
      <vt:lpstr>Explain continental drift:</vt:lpstr>
      <vt:lpstr>What are landforms?</vt:lpstr>
      <vt:lpstr>What is landscape?</vt:lpstr>
      <vt:lpstr>How are mountains formed by magma?</vt:lpstr>
      <vt:lpstr>How are fold mountains formed?</vt:lpstr>
      <vt:lpstr>Fault mountains</vt:lpstr>
      <vt:lpstr>Fault mountains</vt:lpstr>
      <vt:lpstr>Slide 12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Landforms</dc:title>
  <dc:creator>Sarah</dc:creator>
  <cp:lastModifiedBy>ssrsb</cp:lastModifiedBy>
  <cp:revision>4</cp:revision>
  <dcterms:created xsi:type="dcterms:W3CDTF">2011-10-01T12:44:58Z</dcterms:created>
  <dcterms:modified xsi:type="dcterms:W3CDTF">2011-09-24T18:18:02Z</dcterms:modified>
</cp:coreProperties>
</file>