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16" name="Slide Number Placeholder 15"/>
          <p:cNvSpPr>
            <a:spLocks noGrp="1"/>
          </p:cNvSpPr>
          <p:nvPr>
            <p:ph type="sldNum" sz="quarter" idx="11"/>
          </p:nvPr>
        </p:nvSpPr>
        <p:spPr/>
        <p:txBody>
          <a:bodyPr/>
          <a:lstStyle/>
          <a:p>
            <a:fld id="{2A45A0E7-55CB-4DE9-9AA5-D96F93F6A684}" type="slidenum">
              <a:rPr lang="en-CA" smtClean="0"/>
              <a:pPr/>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45A0E7-55CB-4DE9-9AA5-D96F93F6A68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45A0E7-55CB-4DE9-9AA5-D96F93F6A68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15" name="Slide Number Placeholder 14"/>
          <p:cNvSpPr>
            <a:spLocks noGrp="1"/>
          </p:cNvSpPr>
          <p:nvPr>
            <p:ph type="sldNum" sz="quarter" idx="11"/>
          </p:nvPr>
        </p:nvSpPr>
        <p:spPr/>
        <p:txBody>
          <a:bodyPr/>
          <a:lstStyle/>
          <a:p>
            <a:fld id="{2A45A0E7-55CB-4DE9-9AA5-D96F93F6A684}" type="slidenum">
              <a:rPr lang="en-CA" smtClean="0"/>
              <a:pPr/>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13" name="Slide Number Placeholder 12"/>
          <p:cNvSpPr>
            <a:spLocks noGrp="1"/>
          </p:cNvSpPr>
          <p:nvPr>
            <p:ph type="sldNum" sz="quarter" idx="11"/>
          </p:nvPr>
        </p:nvSpPr>
        <p:spPr/>
        <p:txBody>
          <a:bodyPr/>
          <a:lstStyle/>
          <a:p>
            <a:fld id="{2A45A0E7-55CB-4DE9-9AA5-D96F93F6A684}" type="slidenum">
              <a:rPr lang="en-CA" smtClean="0"/>
              <a:pPr/>
              <a:t>‹#›</a:t>
            </a:fld>
            <a:endParaRPr lang="en-CA"/>
          </a:p>
        </p:txBody>
      </p:sp>
      <p:sp>
        <p:nvSpPr>
          <p:cNvPr id="14" name="Footer Placeholder 13"/>
          <p:cNvSpPr>
            <a:spLocks noGrp="1"/>
          </p:cNvSpPr>
          <p:nvPr>
            <p:ph type="ftr" sz="quarter" idx="12"/>
          </p:nvPr>
        </p:nvSpPr>
        <p:spPr/>
        <p:txBody>
          <a:bodyPr/>
          <a:lstStyle/>
          <a:p>
            <a:endParaRPr lang="en-CA"/>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9" name="Slide Number Placeholder 8"/>
          <p:cNvSpPr>
            <a:spLocks noGrp="1"/>
          </p:cNvSpPr>
          <p:nvPr>
            <p:ph type="sldNum" sz="quarter" idx="11"/>
          </p:nvPr>
        </p:nvSpPr>
        <p:spPr/>
        <p:txBody>
          <a:bodyPr/>
          <a:lstStyle/>
          <a:p>
            <a:fld id="{2A45A0E7-55CB-4DE9-9AA5-D96F93F6A684}"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15" name="Slide Number Placeholder 14"/>
          <p:cNvSpPr>
            <a:spLocks noGrp="1"/>
          </p:cNvSpPr>
          <p:nvPr>
            <p:ph type="sldNum" sz="quarter" idx="11"/>
          </p:nvPr>
        </p:nvSpPr>
        <p:spPr/>
        <p:txBody>
          <a:bodyPr/>
          <a:lstStyle/>
          <a:p>
            <a:fld id="{2A45A0E7-55CB-4DE9-9AA5-D96F93F6A684}" type="slidenum">
              <a:rPr lang="en-CA" smtClean="0"/>
              <a:pPr/>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8" name="Slide Number Placeholder 7"/>
          <p:cNvSpPr>
            <a:spLocks noGrp="1"/>
          </p:cNvSpPr>
          <p:nvPr>
            <p:ph type="sldNum" sz="quarter" idx="11"/>
          </p:nvPr>
        </p:nvSpPr>
        <p:spPr/>
        <p:txBody>
          <a:bodyPr/>
          <a:lstStyle/>
          <a:p>
            <a:fld id="{2A45A0E7-55CB-4DE9-9AA5-D96F93F6A684}" type="slidenum">
              <a:rPr lang="en-CA" smtClean="0"/>
              <a:pPr/>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6" name="Slide Number Placeholder 5"/>
          <p:cNvSpPr>
            <a:spLocks noGrp="1"/>
          </p:cNvSpPr>
          <p:nvPr>
            <p:ph type="sldNum" sz="quarter" idx="11"/>
          </p:nvPr>
        </p:nvSpPr>
        <p:spPr/>
        <p:txBody>
          <a:bodyPr/>
          <a:lstStyle/>
          <a:p>
            <a:fld id="{2A45A0E7-55CB-4DE9-9AA5-D96F93F6A684}" type="slidenum">
              <a:rPr lang="en-CA" smtClean="0"/>
              <a:pPr/>
              <a:t>‹#›</a:t>
            </a:fld>
            <a:endParaRPr lang="en-CA"/>
          </a:p>
        </p:txBody>
      </p:sp>
      <p:sp>
        <p:nvSpPr>
          <p:cNvPr id="7" name="Footer Placeholder 6"/>
          <p:cNvSpPr>
            <a:spLocks noGrp="1"/>
          </p:cNvSpPr>
          <p:nvPr>
            <p:ph type="ftr" sz="quarter" idx="12"/>
          </p:nvPr>
        </p:nvSpPr>
        <p:spPr/>
        <p:txBody>
          <a:bodyPr/>
          <a:lstStyle/>
          <a:p>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16" name="Slide Number Placeholder 15"/>
          <p:cNvSpPr>
            <a:spLocks noGrp="1"/>
          </p:cNvSpPr>
          <p:nvPr>
            <p:ph type="sldNum" sz="quarter" idx="11"/>
          </p:nvPr>
        </p:nvSpPr>
        <p:spPr/>
        <p:txBody>
          <a:bodyPr/>
          <a:lstStyle/>
          <a:p>
            <a:fld id="{2A45A0E7-55CB-4DE9-9AA5-D96F93F6A684}" type="slidenum">
              <a:rPr lang="en-CA" smtClean="0"/>
              <a:pPr/>
              <a:t>‹#›</a:t>
            </a:fld>
            <a:endParaRPr lang="en-CA"/>
          </a:p>
        </p:txBody>
      </p:sp>
      <p:sp>
        <p:nvSpPr>
          <p:cNvPr id="17" name="Footer Placeholder 16"/>
          <p:cNvSpPr>
            <a:spLocks noGrp="1"/>
          </p:cNvSpPr>
          <p:nvPr>
            <p:ph type="ftr" sz="quarter" idx="12"/>
          </p:nvPr>
        </p:nvSpPr>
        <p:spPr/>
        <p:txBody>
          <a:bodyPr/>
          <a:lstStyle/>
          <a:p>
            <a:endParaRPr lang="en-CA"/>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26C2A19-2CB7-4A92-9CB6-43B03AA14C2C}" type="datetimeFigureOut">
              <a:rPr lang="en-CA" smtClean="0"/>
              <a:pPr/>
              <a:t>01/11/2016</a:t>
            </a:fld>
            <a:endParaRPr lang="en-CA"/>
          </a:p>
        </p:txBody>
      </p:sp>
      <p:sp>
        <p:nvSpPr>
          <p:cNvPr id="14" name="Slide Number Placeholder 13"/>
          <p:cNvSpPr>
            <a:spLocks noGrp="1"/>
          </p:cNvSpPr>
          <p:nvPr>
            <p:ph type="sldNum" sz="quarter" idx="11"/>
          </p:nvPr>
        </p:nvSpPr>
        <p:spPr/>
        <p:txBody>
          <a:bodyPr/>
          <a:lstStyle/>
          <a:p>
            <a:fld id="{2A45A0E7-55CB-4DE9-9AA5-D96F93F6A684}" type="slidenum">
              <a:rPr lang="en-CA" smtClean="0"/>
              <a:pPr/>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26C2A19-2CB7-4A92-9CB6-43B03AA14C2C}" type="datetimeFigureOut">
              <a:rPr lang="en-CA" smtClean="0"/>
              <a:pPr/>
              <a:t>01/11/2016</a:t>
            </a:fld>
            <a:endParaRPr lang="en-CA"/>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CA"/>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A45A0E7-55CB-4DE9-9AA5-D96F93F6A684}"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Chapter 2: Newcomers</a:t>
            </a:r>
            <a:endParaRPr lang="en-CA" dirty="0"/>
          </a:p>
        </p:txBody>
      </p:sp>
      <p:sp>
        <p:nvSpPr>
          <p:cNvPr id="3" name="Subtitle 2"/>
          <p:cNvSpPr>
            <a:spLocks noGrp="1"/>
          </p:cNvSpPr>
          <p:nvPr>
            <p:ph type="subTitle" idx="1"/>
          </p:nvPr>
        </p:nvSpPr>
        <p:spPr/>
        <p:txBody>
          <a:bodyPr/>
          <a:lstStyle/>
          <a:p>
            <a:r>
              <a:rPr lang="en-CA" dirty="0" smtClean="0"/>
              <a:t>Economic Empowerment</a:t>
            </a:r>
            <a:endParaRPr lang="en-CA" dirty="0"/>
          </a:p>
        </p:txBody>
      </p:sp>
    </p:spTree>
    <p:extLst>
      <p:ext uri="{BB962C8B-B14F-4D97-AF65-F5344CB8AC3E}">
        <p14:creationId xmlns:p14="http://schemas.microsoft.com/office/powerpoint/2010/main" val="1495027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57290" y="714356"/>
            <a:ext cx="7372376" cy="4643470"/>
          </a:xfrm>
        </p:spPr>
        <p:txBody>
          <a:bodyPr>
            <a:normAutofit fontScale="92500" lnSpcReduction="20000"/>
          </a:bodyPr>
          <a:lstStyle/>
          <a:p>
            <a:pPr lvl="0"/>
            <a:r>
              <a:rPr lang="en-CA" sz="3200" dirty="0" smtClean="0"/>
              <a:t>Why did the newcomers, the Europeans, need the assistance of the First Nations people when they first arrived? </a:t>
            </a:r>
          </a:p>
          <a:p>
            <a:pPr lvl="0">
              <a:buNone/>
            </a:pPr>
            <a:r>
              <a:rPr lang="en-CA" sz="3200" i="1" dirty="0" smtClean="0"/>
              <a:t>They did not understand/know how to survive on the new land.</a:t>
            </a:r>
            <a:endParaRPr lang="en-CA" sz="3200" dirty="0" smtClean="0"/>
          </a:p>
          <a:p>
            <a:pPr lvl="0"/>
            <a:r>
              <a:rPr lang="en-CA" sz="3200" dirty="0" smtClean="0"/>
              <a:t>In what way did this relationship grow? What did they want from each other?</a:t>
            </a:r>
          </a:p>
          <a:p>
            <a:pPr lvl="0">
              <a:buNone/>
            </a:pPr>
            <a:r>
              <a:rPr lang="en-CA" sz="3200" i="1" dirty="0" smtClean="0"/>
              <a:t>They realized there were economic opportunities – the newcomers wanted fur, and the First Nations were interested in goods such as metal knives and pots.</a:t>
            </a:r>
          </a:p>
          <a:p>
            <a:endParaRPr lang="en-CA" dirty="0"/>
          </a:p>
        </p:txBody>
      </p:sp>
      <p:sp>
        <p:nvSpPr>
          <p:cNvPr id="3" name="Title 2"/>
          <p:cNvSpPr>
            <a:spLocks noGrp="1"/>
          </p:cNvSpPr>
          <p:nvPr>
            <p:ph type="title"/>
          </p:nvPr>
        </p:nvSpPr>
        <p:spPr>
          <a:xfrm>
            <a:off x="214282" y="5357826"/>
            <a:ext cx="8929718" cy="1128714"/>
          </a:xfrm>
        </p:spPr>
        <p:txBody>
          <a:bodyPr/>
          <a:lstStyle/>
          <a:p>
            <a:r>
              <a:rPr lang="en-CA" b="1" dirty="0" smtClean="0"/>
              <a:t>Early Contact in the Maritimes</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2976" y="685801"/>
            <a:ext cx="7086624" cy="3657599"/>
          </a:xfrm>
        </p:spPr>
        <p:txBody>
          <a:bodyPr>
            <a:noAutofit/>
          </a:bodyPr>
          <a:lstStyle/>
          <a:p>
            <a:r>
              <a:rPr lang="en-CA" sz="3600" dirty="0" smtClean="0"/>
              <a:t>A treaty is an agreement between two or more nations. It could be to settle a war or agree on an economic issue. A treaty sets out the nation’s rights and responsibilities, and is meant to be honoured and respected.</a:t>
            </a:r>
            <a:endParaRPr lang="en-CA" sz="3600" dirty="0"/>
          </a:p>
        </p:txBody>
      </p:sp>
      <p:sp>
        <p:nvSpPr>
          <p:cNvPr id="3" name="Title 2"/>
          <p:cNvSpPr>
            <a:spLocks noGrp="1"/>
          </p:cNvSpPr>
          <p:nvPr>
            <p:ph type="title"/>
          </p:nvPr>
        </p:nvSpPr>
        <p:spPr/>
        <p:txBody>
          <a:bodyPr/>
          <a:lstStyle/>
          <a:p>
            <a:r>
              <a:rPr lang="en-CA" dirty="0" smtClean="0"/>
              <a:t>Treaty</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48" y="500042"/>
            <a:ext cx="8143932" cy="4873173"/>
          </a:xfrm>
        </p:spPr>
        <p:txBody>
          <a:bodyPr>
            <a:normAutofit/>
          </a:bodyPr>
          <a:lstStyle/>
          <a:p>
            <a:pPr lvl="0"/>
            <a:r>
              <a:rPr lang="en-CA" dirty="0" smtClean="0"/>
              <a:t>By the early 1700s, </a:t>
            </a:r>
            <a:r>
              <a:rPr lang="en-CA" dirty="0" smtClean="0"/>
              <a:t>Great Britain</a:t>
            </a:r>
            <a:r>
              <a:rPr lang="en-CA" dirty="0" smtClean="0"/>
              <a:t> </a:t>
            </a:r>
            <a:r>
              <a:rPr lang="en-CA" dirty="0" smtClean="0"/>
              <a:t>had the most power in the </a:t>
            </a:r>
            <a:r>
              <a:rPr lang="en-CA" dirty="0" smtClean="0"/>
              <a:t>Maritimes.</a:t>
            </a:r>
          </a:p>
          <a:p>
            <a:pPr lvl="0"/>
            <a:r>
              <a:rPr lang="en-CA" dirty="0"/>
              <a:t>P</a:t>
            </a:r>
            <a:r>
              <a:rPr lang="en-CA" dirty="0" smtClean="0"/>
              <a:t>urpose </a:t>
            </a:r>
            <a:r>
              <a:rPr lang="en-CA" dirty="0" smtClean="0"/>
              <a:t>of </a:t>
            </a:r>
            <a:r>
              <a:rPr lang="en-CA" dirty="0" smtClean="0"/>
              <a:t>treaties – Great Britain’s perspective: </a:t>
            </a:r>
            <a:r>
              <a:rPr lang="en-CA" i="1" dirty="0" smtClean="0"/>
              <a:t> </a:t>
            </a:r>
            <a:r>
              <a:rPr lang="en-CA" i="1" dirty="0" smtClean="0"/>
              <a:t>Would help make sure the First Nations would side with them during any conflicts with the French (France).</a:t>
            </a:r>
            <a:endParaRPr lang="en-CA" dirty="0" smtClean="0"/>
          </a:p>
          <a:p>
            <a:pPr lvl="0"/>
            <a:r>
              <a:rPr lang="en-CA" dirty="0"/>
              <a:t>Purpose of treaties – </a:t>
            </a:r>
            <a:r>
              <a:rPr lang="en-CA" dirty="0" smtClean="0"/>
              <a:t>First Nation’s </a:t>
            </a:r>
            <a:r>
              <a:rPr lang="en-CA" dirty="0"/>
              <a:t>perspective: </a:t>
            </a:r>
            <a:r>
              <a:rPr lang="en-CA" i="1" dirty="0" smtClean="0"/>
              <a:t>Would </a:t>
            </a:r>
            <a:r>
              <a:rPr lang="en-CA" i="1" dirty="0" smtClean="0"/>
              <a:t>ensure peace and allow them to maintain their way of life for future generations.</a:t>
            </a:r>
            <a:endParaRPr lang="en-CA" dirty="0" smtClean="0"/>
          </a:p>
          <a:p>
            <a:pPr lvl="0"/>
            <a:r>
              <a:rPr lang="en-CA" dirty="0" smtClean="0"/>
              <a:t>MAIN IDEA of Treaties: </a:t>
            </a:r>
            <a:r>
              <a:rPr lang="en-CA" i="1" dirty="0" smtClean="0"/>
              <a:t>The First Nations agreed to act peacefully toward the British, and the British agreed to respect First Nation’s rights.</a:t>
            </a:r>
            <a:endParaRPr lang="en-CA" dirty="0" smtClean="0"/>
          </a:p>
          <a:p>
            <a:pPr lvl="0"/>
            <a:r>
              <a:rPr lang="en-CA" dirty="0" smtClean="0"/>
              <a:t>Which First Nations groups were affected by these treaties? </a:t>
            </a:r>
          </a:p>
          <a:p>
            <a:endParaRPr lang="en-CA" dirty="0"/>
          </a:p>
        </p:txBody>
      </p:sp>
      <p:sp>
        <p:nvSpPr>
          <p:cNvPr id="3" name="Title 2"/>
          <p:cNvSpPr>
            <a:spLocks noGrp="1"/>
          </p:cNvSpPr>
          <p:nvPr>
            <p:ph type="title"/>
          </p:nvPr>
        </p:nvSpPr>
        <p:spPr>
          <a:xfrm>
            <a:off x="285720" y="5429264"/>
            <a:ext cx="3151818" cy="914400"/>
          </a:xfrm>
        </p:spPr>
        <p:txBody>
          <a:bodyPr/>
          <a:lstStyle/>
          <a:p>
            <a:r>
              <a:rPr lang="en-CA" dirty="0" smtClean="0"/>
              <a:t>Treaties</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85786" y="428604"/>
            <a:ext cx="8215370" cy="5214973"/>
          </a:xfrm>
        </p:spPr>
        <p:txBody>
          <a:bodyPr>
            <a:normAutofit fontScale="92500" lnSpcReduction="20000"/>
          </a:bodyPr>
          <a:lstStyle/>
          <a:p>
            <a:pPr lvl="0"/>
            <a:r>
              <a:rPr lang="en-CA" sz="3200" i="1" dirty="0" smtClean="0"/>
              <a:t>The </a:t>
            </a:r>
            <a:r>
              <a:rPr lang="en-CA" sz="3200" i="1" dirty="0" smtClean="0"/>
              <a:t>fur </a:t>
            </a:r>
            <a:r>
              <a:rPr lang="en-CA" sz="3200" i="1" dirty="0" smtClean="0"/>
              <a:t>trade changed the economies of the First Nations.</a:t>
            </a:r>
            <a:endParaRPr lang="en-CA" sz="3200" dirty="0" smtClean="0"/>
          </a:p>
          <a:p>
            <a:pPr lvl="0"/>
            <a:r>
              <a:rPr lang="en-CA" sz="3200" i="1" dirty="0" smtClean="0"/>
              <a:t>Normally</a:t>
            </a:r>
            <a:r>
              <a:rPr lang="en-CA" sz="3200" i="1" dirty="0" smtClean="0"/>
              <a:t>, First Nations would spend their time hunting and fishing for their own needs. Because of the fur trade, First Nations spent much of their time hunting for pelts, causing them to rely more on European goods such as flour and cloth.</a:t>
            </a:r>
            <a:endParaRPr lang="en-CA" sz="3200" dirty="0" smtClean="0"/>
          </a:p>
          <a:p>
            <a:pPr lvl="0"/>
            <a:r>
              <a:rPr lang="en-CA" sz="3200" i="1" dirty="0" smtClean="0"/>
              <a:t>Overhunting </a:t>
            </a:r>
            <a:r>
              <a:rPr lang="en-CA" sz="3200" i="1" dirty="0" smtClean="0"/>
              <a:t>caused the animal population in the east to </a:t>
            </a:r>
            <a:r>
              <a:rPr lang="en-CA" sz="3200" i="1" dirty="0" smtClean="0"/>
              <a:t>decrease – European fur traders moved West.</a:t>
            </a:r>
            <a:endParaRPr lang="en-CA" sz="3200" dirty="0" smtClean="0"/>
          </a:p>
          <a:p>
            <a:pPr lvl="0"/>
            <a:r>
              <a:rPr lang="en-CA" sz="3200" i="1" dirty="0" smtClean="0"/>
              <a:t>First </a:t>
            </a:r>
            <a:r>
              <a:rPr lang="en-CA" sz="3200" i="1" dirty="0" smtClean="0"/>
              <a:t>Nations’ way of life had changed and now had difficulties meeting basic needs.</a:t>
            </a:r>
            <a:endParaRPr lang="en-CA" sz="3200" dirty="0" smtClean="0"/>
          </a:p>
          <a:p>
            <a:endParaRPr lang="en-CA" dirty="0"/>
          </a:p>
        </p:txBody>
      </p:sp>
      <p:sp>
        <p:nvSpPr>
          <p:cNvPr id="3" name="Title 2"/>
          <p:cNvSpPr>
            <a:spLocks noGrp="1"/>
          </p:cNvSpPr>
          <p:nvPr>
            <p:ph type="title"/>
          </p:nvPr>
        </p:nvSpPr>
        <p:spPr>
          <a:xfrm>
            <a:off x="357158" y="5715016"/>
            <a:ext cx="7543800" cy="914400"/>
          </a:xfrm>
        </p:spPr>
        <p:txBody>
          <a:bodyPr/>
          <a:lstStyle/>
          <a:p>
            <a:r>
              <a:rPr lang="en-CA" dirty="0" smtClean="0"/>
              <a:t>Effects of the Fur Trade</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28662" y="685800"/>
          <a:ext cx="7858180" cy="3295594"/>
        </p:xfrm>
        <a:graphic>
          <a:graphicData uri="http://schemas.openxmlformats.org/drawingml/2006/table">
            <a:tbl>
              <a:tblPr firstRow="1" bandRow="1">
                <a:tableStyleId>{5C22544A-7EE6-4342-B048-85BDC9FD1C3A}</a:tableStyleId>
              </a:tblPr>
              <a:tblGrid>
                <a:gridCol w="3500462"/>
                <a:gridCol w="4357718"/>
              </a:tblGrid>
              <a:tr h="460954">
                <a:tc>
                  <a:txBody>
                    <a:bodyPr/>
                    <a:lstStyle/>
                    <a:p>
                      <a:r>
                        <a:rPr lang="en-CA" sz="2400" dirty="0" smtClean="0"/>
                        <a:t>CAUSES</a:t>
                      </a:r>
                      <a:endParaRPr lang="en-CA" sz="2400" dirty="0"/>
                    </a:p>
                  </a:txBody>
                  <a:tcPr/>
                </a:tc>
                <a:tc>
                  <a:txBody>
                    <a:bodyPr/>
                    <a:lstStyle/>
                    <a:p>
                      <a:r>
                        <a:rPr lang="en-CA" sz="2400" dirty="0" smtClean="0"/>
                        <a:t>EFFECTS</a:t>
                      </a:r>
                      <a:endParaRPr lang="en-CA" sz="2400" dirty="0"/>
                    </a:p>
                  </a:txBody>
                  <a:tcPr/>
                </a:tc>
              </a:tr>
              <a:tr h="7956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400" kern="1200" dirty="0" smtClean="0">
                          <a:solidFill>
                            <a:schemeClr val="dk1"/>
                          </a:solidFill>
                          <a:latin typeface="+mn-lt"/>
                          <a:ea typeface="+mn-ea"/>
                          <a:cs typeface="+mn-cs"/>
                        </a:rPr>
                        <a:t>Forests cut down, lands were fenced in</a:t>
                      </a:r>
                    </a:p>
                  </a:txBody>
                  <a:tcPr/>
                </a:tc>
                <a:tc>
                  <a:txBody>
                    <a:bodyPr/>
                    <a:lstStyle/>
                    <a:p>
                      <a:r>
                        <a:rPr lang="en-CA" sz="2400" kern="1200" dirty="0" smtClean="0">
                          <a:solidFill>
                            <a:schemeClr val="dk1"/>
                          </a:solidFill>
                          <a:latin typeface="+mn-lt"/>
                          <a:ea typeface="+mn-ea"/>
                          <a:cs typeface="+mn-cs"/>
                        </a:rPr>
                        <a:t>Fewer decent hunting areas</a:t>
                      </a:r>
                      <a:endParaRPr lang="en-CA" sz="2400" dirty="0"/>
                    </a:p>
                  </a:txBody>
                  <a:tcPr/>
                </a:tc>
              </a:tr>
              <a:tr h="460954">
                <a:tc>
                  <a:txBody>
                    <a:bodyPr/>
                    <a:lstStyle/>
                    <a:p>
                      <a:r>
                        <a:rPr lang="en-CA" sz="2400" dirty="0" smtClean="0"/>
                        <a:t>Roads and towns</a:t>
                      </a:r>
                      <a:r>
                        <a:rPr lang="en-CA" sz="2400" baseline="0" dirty="0" smtClean="0"/>
                        <a:t> built</a:t>
                      </a:r>
                      <a:endParaRPr lang="en-CA" sz="2400" dirty="0"/>
                    </a:p>
                  </a:txBody>
                  <a:tcPr/>
                </a:tc>
                <a:tc>
                  <a:txBody>
                    <a:bodyPr/>
                    <a:lstStyle/>
                    <a:p>
                      <a:r>
                        <a:rPr lang="en-CA" sz="2400" dirty="0" smtClean="0"/>
                        <a:t>Newcomers taking over waterfront</a:t>
                      </a:r>
                      <a:r>
                        <a:rPr lang="en-CA" sz="2400" baseline="0" dirty="0" smtClean="0"/>
                        <a:t> areas that provided food sources.</a:t>
                      </a:r>
                      <a:endParaRPr lang="en-CA" sz="2400" dirty="0"/>
                    </a:p>
                  </a:txBody>
                  <a:tcPr/>
                </a:tc>
              </a:tr>
              <a:tr h="460954">
                <a:tc>
                  <a:txBody>
                    <a:bodyPr/>
                    <a:lstStyle/>
                    <a:p>
                      <a:r>
                        <a:rPr lang="en-CA" sz="2400" dirty="0" smtClean="0"/>
                        <a:t>Europeans not sharing the land</a:t>
                      </a:r>
                      <a:endParaRPr lang="en-CA" sz="2400" dirty="0"/>
                    </a:p>
                  </a:txBody>
                  <a:tcPr/>
                </a:tc>
                <a:tc>
                  <a:txBody>
                    <a:bodyPr/>
                    <a:lstStyle/>
                    <a:p>
                      <a:r>
                        <a:rPr lang="en-CA" sz="2400" dirty="0" smtClean="0"/>
                        <a:t>First</a:t>
                      </a:r>
                      <a:r>
                        <a:rPr lang="en-CA" sz="2400" baseline="0" dirty="0" smtClean="0"/>
                        <a:t> Nations struggling to survive</a:t>
                      </a:r>
                      <a:endParaRPr lang="en-CA" sz="2400" dirty="0"/>
                    </a:p>
                  </a:txBody>
                  <a:tcPr/>
                </a:tc>
              </a:tr>
            </a:tbl>
          </a:graphicData>
        </a:graphic>
      </p:graphicFrame>
      <p:sp>
        <p:nvSpPr>
          <p:cNvPr id="3" name="Title 2"/>
          <p:cNvSpPr>
            <a:spLocks noGrp="1"/>
          </p:cNvSpPr>
          <p:nvPr>
            <p:ph type="title"/>
          </p:nvPr>
        </p:nvSpPr>
        <p:spPr>
          <a:xfrm>
            <a:off x="214282" y="4876800"/>
            <a:ext cx="8106758" cy="1552596"/>
          </a:xfrm>
        </p:spPr>
        <p:txBody>
          <a:bodyPr/>
          <a:lstStyle/>
          <a:p>
            <a:r>
              <a:rPr lang="en-CA" b="1" dirty="0" smtClean="0"/>
              <a:t>The Effects of European Settlement</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910" y="428605"/>
            <a:ext cx="8501090" cy="4500594"/>
          </a:xfrm>
        </p:spPr>
        <p:txBody>
          <a:bodyPr>
            <a:noAutofit/>
          </a:bodyPr>
          <a:lstStyle/>
          <a:p>
            <a:pPr lvl="0"/>
            <a:r>
              <a:rPr lang="en-CA" sz="2800" i="1" dirty="0" smtClean="0"/>
              <a:t>First </a:t>
            </a:r>
            <a:r>
              <a:rPr lang="en-CA" sz="2800" i="1" dirty="0" smtClean="0"/>
              <a:t>Nations of NFLD.</a:t>
            </a:r>
            <a:endParaRPr lang="en-CA" sz="2800" dirty="0" smtClean="0"/>
          </a:p>
          <a:p>
            <a:pPr lvl="0"/>
            <a:r>
              <a:rPr lang="en-CA" sz="2800" dirty="0" smtClean="0"/>
              <a:t>Economy of </a:t>
            </a:r>
            <a:r>
              <a:rPr lang="en-CA" sz="2800" dirty="0" smtClean="0"/>
              <a:t>the </a:t>
            </a:r>
            <a:r>
              <a:rPr lang="en-CA" sz="2800" dirty="0" err="1" smtClean="0"/>
              <a:t>Beothuk</a:t>
            </a:r>
            <a:r>
              <a:rPr lang="en-CA" sz="2800" dirty="0" smtClean="0"/>
              <a:t>: </a:t>
            </a:r>
            <a:r>
              <a:rPr lang="en-CA" sz="2800" i="1" dirty="0" smtClean="0"/>
              <a:t> Based on fishing, gathering shellfish, and sealing in the summer; hunting caribou and other fur animals in the winter.</a:t>
            </a:r>
            <a:endParaRPr lang="en-CA" sz="2800" dirty="0" smtClean="0"/>
          </a:p>
          <a:p>
            <a:pPr lvl="0"/>
            <a:r>
              <a:rPr lang="en-CA" sz="2800" i="1" dirty="0" smtClean="0"/>
              <a:t>Fishing brought the Europeans to NFLD.</a:t>
            </a:r>
            <a:endParaRPr lang="en-CA" sz="2800" dirty="0" smtClean="0"/>
          </a:p>
          <a:p>
            <a:pPr lvl="0"/>
            <a:r>
              <a:rPr lang="en-CA" sz="2800" i="1" dirty="0" smtClean="0"/>
              <a:t>Due </a:t>
            </a:r>
            <a:r>
              <a:rPr lang="en-CA" sz="2800" i="1" dirty="0" smtClean="0"/>
              <a:t>to conflicts with the fishers and settlers, many were killed. They also starved and died of diseases brought by the newcomers.</a:t>
            </a:r>
            <a:endParaRPr lang="en-CA" sz="2800" dirty="0" smtClean="0"/>
          </a:p>
        </p:txBody>
      </p:sp>
      <p:sp>
        <p:nvSpPr>
          <p:cNvPr id="3" name="Title 2"/>
          <p:cNvSpPr>
            <a:spLocks noGrp="1"/>
          </p:cNvSpPr>
          <p:nvPr>
            <p:ph type="title"/>
          </p:nvPr>
        </p:nvSpPr>
        <p:spPr>
          <a:xfrm>
            <a:off x="785786" y="5500702"/>
            <a:ext cx="7543800" cy="914400"/>
          </a:xfrm>
        </p:spPr>
        <p:txBody>
          <a:bodyPr/>
          <a:lstStyle/>
          <a:p>
            <a:r>
              <a:rPr lang="en-CA" dirty="0" err="1" smtClean="0"/>
              <a:t>Beothuk</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i="1" dirty="0" smtClean="0"/>
              <a:t>What </a:t>
            </a:r>
            <a:r>
              <a:rPr lang="en-CA" i="1" dirty="0"/>
              <a:t>do we mean by ‘economic empowerment?’</a:t>
            </a:r>
            <a:endParaRPr lang="en-CA" dirty="0"/>
          </a:p>
          <a:p>
            <a:r>
              <a:rPr lang="en-CA" i="1" dirty="0"/>
              <a:t>What economic changes occurred when Europeans came to North America?</a:t>
            </a:r>
            <a:endParaRPr lang="en-CA" dirty="0"/>
          </a:p>
          <a:p>
            <a:endParaRPr lang="en-CA" dirty="0"/>
          </a:p>
        </p:txBody>
      </p:sp>
      <p:sp>
        <p:nvSpPr>
          <p:cNvPr id="2" name="Title 1"/>
          <p:cNvSpPr>
            <a:spLocks noGrp="1"/>
          </p:cNvSpPr>
          <p:nvPr>
            <p:ph type="title"/>
          </p:nvPr>
        </p:nvSpPr>
        <p:spPr/>
        <p:txBody>
          <a:bodyPr>
            <a:normAutofit/>
          </a:bodyPr>
          <a:lstStyle/>
          <a:p>
            <a:r>
              <a:rPr lang="en-CA" b="1" dirty="0" smtClean="0"/>
              <a:t>QUESTIONS</a:t>
            </a:r>
            <a:endParaRPr lang="en-CA" dirty="0"/>
          </a:p>
        </p:txBody>
      </p:sp>
    </p:spTree>
    <p:extLst>
      <p:ext uri="{BB962C8B-B14F-4D97-AF65-F5344CB8AC3E}">
        <p14:creationId xmlns:p14="http://schemas.microsoft.com/office/powerpoint/2010/main" val="3157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First, consider who has been here since time immemorial (for as long as anyone can remember) – how did the European settlers change their world?</a:t>
            </a:r>
          </a:p>
          <a:p>
            <a:endParaRPr lang="en-CA" dirty="0"/>
          </a:p>
        </p:txBody>
      </p:sp>
      <p:sp>
        <p:nvSpPr>
          <p:cNvPr id="2" name="Title 1"/>
          <p:cNvSpPr>
            <a:spLocks noGrp="1"/>
          </p:cNvSpPr>
          <p:nvPr>
            <p:ph type="title"/>
          </p:nvPr>
        </p:nvSpPr>
        <p:spPr/>
        <p:txBody>
          <a:bodyPr/>
          <a:lstStyle/>
          <a:p>
            <a:r>
              <a:rPr lang="en-CA" dirty="0" smtClean="0"/>
              <a:t>PREDICT</a:t>
            </a:r>
            <a:endParaRPr lang="en-CA" dirty="0"/>
          </a:p>
        </p:txBody>
      </p:sp>
    </p:spTree>
    <p:extLst>
      <p:ext uri="{BB962C8B-B14F-4D97-AF65-F5344CB8AC3E}">
        <p14:creationId xmlns:p14="http://schemas.microsoft.com/office/powerpoint/2010/main" val="3587986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Needs are things we need to survive/live and thrive. For example, we NEED water, air, shelter, food, clothing, love/care, as well as education and medicine.</a:t>
            </a:r>
          </a:p>
          <a:p>
            <a:r>
              <a:rPr lang="en-CA" dirty="0" smtClean="0"/>
              <a:t>Wants are things we do not require, but simply would truly like to have. For example, the latest brand name clothing, Smartphones, Heinz ketchup, Cadillac Escalade, etc.</a:t>
            </a:r>
            <a:endParaRPr lang="en-CA" dirty="0"/>
          </a:p>
        </p:txBody>
      </p:sp>
      <p:sp>
        <p:nvSpPr>
          <p:cNvPr id="2" name="Title 1"/>
          <p:cNvSpPr>
            <a:spLocks noGrp="1"/>
          </p:cNvSpPr>
          <p:nvPr>
            <p:ph type="title"/>
          </p:nvPr>
        </p:nvSpPr>
        <p:spPr/>
        <p:txBody>
          <a:bodyPr/>
          <a:lstStyle/>
          <a:p>
            <a:r>
              <a:rPr lang="en-CA" dirty="0" smtClean="0"/>
              <a:t>NEEDS VERSUS WANTS</a:t>
            </a:r>
            <a:endParaRPr lang="en-CA" dirty="0"/>
          </a:p>
        </p:txBody>
      </p:sp>
    </p:spTree>
    <p:extLst>
      <p:ext uri="{BB962C8B-B14F-4D97-AF65-F5344CB8AC3E}">
        <p14:creationId xmlns:p14="http://schemas.microsoft.com/office/powerpoint/2010/main" val="2268810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2708920"/>
            <a:ext cx="8086756" cy="2914664"/>
          </a:xfrm>
        </p:spPr>
        <p:txBody>
          <a:bodyPr>
            <a:normAutofit/>
          </a:bodyPr>
          <a:lstStyle/>
          <a:p>
            <a:r>
              <a:rPr lang="en-CA" dirty="0" smtClean="0"/>
              <a:t> </a:t>
            </a:r>
            <a:r>
              <a:rPr lang="en-CA" sz="3600" dirty="0" smtClean="0"/>
              <a:t>Wanted to own more land.</a:t>
            </a:r>
          </a:p>
          <a:p>
            <a:r>
              <a:rPr lang="en-CA" sz="3600" dirty="0" smtClean="0"/>
              <a:t>Wanted to spread their culture and religion all over the world.</a:t>
            </a:r>
          </a:p>
          <a:p>
            <a:r>
              <a:rPr lang="en-CA" sz="3600" dirty="0" smtClean="0"/>
              <a:t>Looking for economic opportunities.</a:t>
            </a:r>
          </a:p>
        </p:txBody>
      </p:sp>
      <p:sp>
        <p:nvSpPr>
          <p:cNvPr id="3" name="Title 2"/>
          <p:cNvSpPr>
            <a:spLocks noGrp="1"/>
          </p:cNvSpPr>
          <p:nvPr>
            <p:ph type="title"/>
          </p:nvPr>
        </p:nvSpPr>
        <p:spPr>
          <a:xfrm>
            <a:off x="142844" y="548680"/>
            <a:ext cx="9001156" cy="1766910"/>
          </a:xfrm>
        </p:spPr>
        <p:txBody>
          <a:bodyPr/>
          <a:lstStyle/>
          <a:p>
            <a:pPr lvl="0"/>
            <a:r>
              <a:rPr lang="en-CA" sz="4400" dirty="0"/>
              <a:t>M</a:t>
            </a:r>
            <a:r>
              <a:rPr lang="en-CA" sz="4400" dirty="0" smtClean="0"/>
              <a:t>ain reasons </a:t>
            </a:r>
            <a:r>
              <a:rPr lang="en-CA" sz="4400" dirty="0" smtClean="0"/>
              <a:t>Europeans </a:t>
            </a:r>
            <a:r>
              <a:rPr lang="en-CA" sz="4400" dirty="0" smtClean="0"/>
              <a:t>came </a:t>
            </a:r>
            <a:r>
              <a:rPr lang="en-CA" sz="4400" dirty="0" smtClean="0"/>
              <a:t>to North </a:t>
            </a:r>
            <a:r>
              <a:rPr lang="en-CA" sz="4400" dirty="0" smtClean="0"/>
              <a:t>America;</a:t>
            </a:r>
            <a:endParaRPr lang="en-CA" sz="4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
            <a:ext cx="8858280" cy="3500438"/>
          </a:xfrm>
        </p:spPr>
        <p:txBody>
          <a:bodyPr>
            <a:normAutofit/>
          </a:bodyPr>
          <a:lstStyle/>
          <a:p>
            <a:r>
              <a:rPr lang="en-CA" sz="2800" dirty="0" smtClean="0"/>
              <a:t>For centuries (100s of years), the land had be rented by the vast majority by a select group called the monarchy (king, queen, etc.) and nobility. This created much poverty, so many came to North America looking for their own land and prosperity. </a:t>
            </a:r>
            <a:endParaRPr lang="en-CA" sz="2800" dirty="0"/>
          </a:p>
        </p:txBody>
      </p:sp>
      <p:sp>
        <p:nvSpPr>
          <p:cNvPr id="3" name="Title 2"/>
          <p:cNvSpPr>
            <a:spLocks noGrp="1"/>
          </p:cNvSpPr>
          <p:nvPr>
            <p:ph type="title"/>
          </p:nvPr>
        </p:nvSpPr>
        <p:spPr>
          <a:xfrm>
            <a:off x="285720" y="2928934"/>
            <a:ext cx="8858280" cy="1338282"/>
          </a:xfrm>
        </p:spPr>
        <p:txBody>
          <a:bodyPr/>
          <a:lstStyle/>
          <a:p>
            <a:pPr lvl="0"/>
            <a:r>
              <a:rPr lang="en-CA" sz="3600" dirty="0" smtClean="0"/>
              <a:t>Why was private land ownership so important to these new European settlers?</a:t>
            </a:r>
            <a:endParaRPr lang="en-CA" sz="3600" dirty="0"/>
          </a:p>
        </p:txBody>
      </p:sp>
      <p:sp>
        <p:nvSpPr>
          <p:cNvPr id="4" name="TextBox 3"/>
          <p:cNvSpPr txBox="1"/>
          <p:nvPr/>
        </p:nvSpPr>
        <p:spPr>
          <a:xfrm>
            <a:off x="1643042" y="4500570"/>
            <a:ext cx="7000924" cy="1846659"/>
          </a:xfrm>
          <a:prstGeom prst="rect">
            <a:avLst/>
          </a:prstGeom>
          <a:noFill/>
        </p:spPr>
        <p:txBody>
          <a:bodyPr wrap="square" rtlCol="0">
            <a:spAutoFit/>
          </a:bodyPr>
          <a:lstStyle/>
          <a:p>
            <a:pPr lvl="0"/>
            <a:r>
              <a:rPr lang="en-CA" sz="3200" dirty="0" smtClean="0"/>
              <a:t>Europeans were also looking for </a:t>
            </a:r>
            <a:r>
              <a:rPr lang="en-CA" sz="3200" i="1" dirty="0" smtClean="0"/>
              <a:t>natural resources</a:t>
            </a:r>
            <a:r>
              <a:rPr lang="en-CA" sz="3200" dirty="0" smtClean="0"/>
              <a:t>, such </a:t>
            </a:r>
            <a:r>
              <a:rPr lang="en-CA" sz="3200" i="1" dirty="0" smtClean="0"/>
              <a:t>as timber, furs, fish, seal oil and pelts, and minerals</a:t>
            </a:r>
            <a:r>
              <a:rPr lang="en-CA" sz="3200" dirty="0" smtClean="0"/>
              <a:t>.</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85728"/>
            <a:ext cx="8501122" cy="3986234"/>
          </a:xfrm>
        </p:spPr>
        <p:txBody>
          <a:bodyPr>
            <a:noAutofit/>
          </a:bodyPr>
          <a:lstStyle/>
          <a:p>
            <a:pPr lvl="0"/>
            <a:r>
              <a:rPr lang="en-CA" sz="2800" i="1" dirty="0"/>
              <a:t>B</a:t>
            </a:r>
            <a:r>
              <a:rPr lang="en-CA" sz="2800" i="1" dirty="0" smtClean="0"/>
              <a:t>efore</a:t>
            </a:r>
            <a:r>
              <a:rPr lang="en-CA" sz="2800" dirty="0" smtClean="0"/>
              <a:t> </a:t>
            </a:r>
            <a:r>
              <a:rPr lang="en-CA" sz="2800" dirty="0" smtClean="0"/>
              <a:t>the </a:t>
            </a:r>
            <a:r>
              <a:rPr lang="en-CA" sz="2800" dirty="0" smtClean="0"/>
              <a:t>1700s, everything was made </a:t>
            </a:r>
            <a:r>
              <a:rPr lang="en-CA" sz="2800" i="1" dirty="0"/>
              <a:t>b</a:t>
            </a:r>
            <a:r>
              <a:rPr lang="en-CA" sz="2800" i="1" dirty="0" smtClean="0"/>
              <a:t>y </a:t>
            </a:r>
            <a:r>
              <a:rPr lang="en-CA" sz="2800" i="1" dirty="0" smtClean="0"/>
              <a:t>hand</a:t>
            </a:r>
            <a:r>
              <a:rPr lang="en-CA" sz="2800" dirty="0" smtClean="0"/>
              <a:t>. </a:t>
            </a:r>
          </a:p>
          <a:p>
            <a:pPr lvl="0"/>
            <a:r>
              <a:rPr lang="en-CA" sz="2800" dirty="0"/>
              <a:t>S</a:t>
            </a:r>
            <a:r>
              <a:rPr lang="en-CA" sz="2800" dirty="0" smtClean="0"/>
              <a:t>pecialized </a:t>
            </a:r>
            <a:r>
              <a:rPr lang="en-CA" sz="2800" dirty="0" smtClean="0"/>
              <a:t>jobs one could find in European </a:t>
            </a:r>
            <a:r>
              <a:rPr lang="en-CA" sz="2800" dirty="0" smtClean="0"/>
              <a:t>cities: 	</a:t>
            </a:r>
            <a:r>
              <a:rPr lang="en-CA" sz="2800" i="1" dirty="0" smtClean="0"/>
              <a:t>A </a:t>
            </a:r>
            <a:r>
              <a:rPr lang="en-CA" sz="2800" i="1" dirty="0" smtClean="0"/>
              <a:t>blacksmith who did metalwork, as well as bakers, </a:t>
            </a:r>
            <a:r>
              <a:rPr lang="en-CA" sz="2800" i="1" dirty="0" smtClean="0"/>
              <a:t>	coopers</a:t>
            </a:r>
            <a:r>
              <a:rPr lang="en-CA" sz="2800" i="1" dirty="0" smtClean="0"/>
              <a:t>, weavers, and dressmakers.</a:t>
            </a:r>
            <a:endParaRPr lang="en-CA" sz="2800" dirty="0" smtClean="0"/>
          </a:p>
          <a:p>
            <a:pPr lvl="0"/>
            <a:r>
              <a:rPr lang="en-CA" sz="2800" dirty="0"/>
              <a:t>J</a:t>
            </a:r>
            <a:r>
              <a:rPr lang="en-CA" sz="2800" dirty="0" smtClean="0"/>
              <a:t>obs </a:t>
            </a:r>
            <a:r>
              <a:rPr lang="en-CA" sz="2800" dirty="0" smtClean="0"/>
              <a:t>people performed in European rural areas – the </a:t>
            </a:r>
            <a:r>
              <a:rPr lang="en-CA" sz="2800" dirty="0" smtClean="0"/>
              <a:t>countryside</a:t>
            </a:r>
            <a:r>
              <a:rPr lang="en-CA" sz="2800" i="1" dirty="0"/>
              <a:t>:</a:t>
            </a:r>
            <a:r>
              <a:rPr lang="en-CA" sz="2800" i="1" dirty="0" smtClean="0"/>
              <a:t> </a:t>
            </a:r>
          </a:p>
          <a:p>
            <a:pPr marL="18288" lvl="0" indent="0">
              <a:buNone/>
            </a:pPr>
            <a:r>
              <a:rPr lang="en-CA" sz="2800" i="1" dirty="0"/>
              <a:t>	</a:t>
            </a:r>
            <a:r>
              <a:rPr lang="en-CA" sz="2800" i="1" dirty="0" smtClean="0"/>
              <a:t>Women </a:t>
            </a:r>
            <a:r>
              <a:rPr lang="en-CA" sz="2800" i="1" dirty="0" smtClean="0"/>
              <a:t>would spin sheep’s fleece into wool then </a:t>
            </a:r>
            <a:r>
              <a:rPr lang="en-CA" sz="2800" i="1" dirty="0" smtClean="0"/>
              <a:t>	into </a:t>
            </a:r>
            <a:r>
              <a:rPr lang="en-CA" sz="2800" i="1" dirty="0" smtClean="0"/>
              <a:t>cloth; men made their own barrels. </a:t>
            </a:r>
          </a:p>
        </p:txBody>
      </p:sp>
      <p:sp>
        <p:nvSpPr>
          <p:cNvPr id="3" name="Title 2"/>
          <p:cNvSpPr>
            <a:spLocks noGrp="1"/>
          </p:cNvSpPr>
          <p:nvPr>
            <p:ph type="title"/>
          </p:nvPr>
        </p:nvSpPr>
        <p:spPr>
          <a:xfrm>
            <a:off x="214282" y="4876800"/>
            <a:ext cx="8929718" cy="1624034"/>
          </a:xfrm>
        </p:spPr>
        <p:txBody>
          <a:bodyPr/>
          <a:lstStyle/>
          <a:p>
            <a:r>
              <a:rPr lang="en-CA" sz="3600" dirty="0" smtClean="0"/>
              <a:t>Production: the action of making or manufacturing from components or raw materials.</a:t>
            </a:r>
            <a:endParaRPr lang="en-CA"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1604" y="685801"/>
            <a:ext cx="6657996" cy="3657599"/>
          </a:xfrm>
        </p:spPr>
        <p:txBody>
          <a:bodyPr>
            <a:normAutofit/>
          </a:bodyPr>
          <a:lstStyle/>
          <a:p>
            <a:pPr lvl="0"/>
            <a:r>
              <a:rPr lang="en-CA" sz="3200" dirty="0" smtClean="0"/>
              <a:t>What was the main goal for most people in Europe? </a:t>
            </a:r>
            <a:r>
              <a:rPr lang="en-CA" sz="3200" i="1" dirty="0" smtClean="0"/>
              <a:t>To work to benefit themselves and their families.</a:t>
            </a:r>
          </a:p>
          <a:p>
            <a:pPr lvl="0"/>
            <a:r>
              <a:rPr lang="en-CA" sz="3200" dirty="0" smtClean="0"/>
              <a:t>Markets were </a:t>
            </a:r>
            <a:r>
              <a:rPr lang="en-CA" sz="3200" dirty="0" smtClean="0"/>
              <a:t>the most common way for people to </a:t>
            </a:r>
            <a:r>
              <a:rPr lang="en-CA" sz="3200" smtClean="0"/>
              <a:t>distribute </a:t>
            </a:r>
            <a:r>
              <a:rPr lang="en-CA" sz="3200" smtClean="0"/>
              <a:t>goods</a:t>
            </a:r>
            <a:r>
              <a:rPr lang="en-CA" sz="3200" i="1" smtClean="0"/>
              <a:t>.</a:t>
            </a:r>
            <a:endParaRPr lang="en-CA" sz="3200" dirty="0" smtClean="0"/>
          </a:p>
        </p:txBody>
      </p:sp>
      <p:sp>
        <p:nvSpPr>
          <p:cNvPr id="3" name="Title 2"/>
          <p:cNvSpPr>
            <a:spLocks noGrp="1"/>
          </p:cNvSpPr>
          <p:nvPr>
            <p:ph type="title"/>
          </p:nvPr>
        </p:nvSpPr>
        <p:spPr>
          <a:xfrm>
            <a:off x="0" y="4786322"/>
            <a:ext cx="7858148" cy="1428760"/>
          </a:xfrm>
        </p:spPr>
        <p:txBody>
          <a:bodyPr/>
          <a:lstStyle/>
          <a:p>
            <a:r>
              <a:rPr lang="en-CA" sz="4000" dirty="0" smtClean="0"/>
              <a:t>Distribution: the selling of (manufactured) goods</a:t>
            </a:r>
            <a:endParaRPr lang="en-CA"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3600" dirty="0" smtClean="0"/>
              <a:t>When using the term </a:t>
            </a:r>
            <a:r>
              <a:rPr lang="en-CA" sz="3600" i="1" dirty="0" smtClean="0"/>
              <a:t>contact</a:t>
            </a:r>
            <a:r>
              <a:rPr lang="en-CA" sz="3600" dirty="0" smtClean="0"/>
              <a:t>, what are historians referring to?</a:t>
            </a:r>
          </a:p>
          <a:p>
            <a:r>
              <a:rPr lang="en-CA" sz="3600" i="1" dirty="0" smtClean="0"/>
              <a:t>The time when Europeans first came to North America.</a:t>
            </a:r>
            <a:endParaRPr lang="en-CA" sz="3600" i="1" dirty="0"/>
          </a:p>
        </p:txBody>
      </p:sp>
      <p:sp>
        <p:nvSpPr>
          <p:cNvPr id="3" name="Title 2"/>
          <p:cNvSpPr>
            <a:spLocks noGrp="1"/>
          </p:cNvSpPr>
          <p:nvPr>
            <p:ph type="title"/>
          </p:nvPr>
        </p:nvSpPr>
        <p:spPr/>
        <p:txBody>
          <a:bodyPr/>
          <a:lstStyle/>
          <a:p>
            <a:r>
              <a:rPr lang="en-CA" dirty="0" smtClean="0"/>
              <a:t>The Impact of Contact</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306</TotalTime>
  <Words>752</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Elemental</vt:lpstr>
      <vt:lpstr>Chapter 2: Newcomers</vt:lpstr>
      <vt:lpstr>QUESTIONS</vt:lpstr>
      <vt:lpstr>PREDICT</vt:lpstr>
      <vt:lpstr>NEEDS VERSUS WANTS</vt:lpstr>
      <vt:lpstr>Main reasons Europeans came to North America;</vt:lpstr>
      <vt:lpstr>Why was private land ownership so important to these new European settlers?</vt:lpstr>
      <vt:lpstr>Production: the action of making or manufacturing from components or raw materials.</vt:lpstr>
      <vt:lpstr>Distribution: the selling of (manufactured) goods</vt:lpstr>
      <vt:lpstr>The Impact of Contact</vt:lpstr>
      <vt:lpstr>Early Contact in the Maritimes</vt:lpstr>
      <vt:lpstr>Treaty</vt:lpstr>
      <vt:lpstr>Treaties</vt:lpstr>
      <vt:lpstr>Effects of the Fur Trade</vt:lpstr>
      <vt:lpstr>The Effects of European Settlement</vt:lpstr>
      <vt:lpstr>Beothuk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FIRST NATIONS &amp; INUIT ECONOMIES</dc:title>
  <dc:creator>Student</dc:creator>
  <cp:lastModifiedBy>Student</cp:lastModifiedBy>
  <cp:revision>21</cp:revision>
  <dcterms:created xsi:type="dcterms:W3CDTF">2014-10-27T16:32:46Z</dcterms:created>
  <dcterms:modified xsi:type="dcterms:W3CDTF">2016-11-01T14:43:51Z</dcterms:modified>
</cp:coreProperties>
</file>