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extBox 7"/>
          <p:cNvSpPr txBox="1"/>
          <p:nvPr/>
        </p:nvSpPr>
        <p:spPr>
          <a:xfrm>
            <a:off x="1828800" y="3159760"/>
            <a:ext cx="457200" cy="1034129"/>
          </a:xfrm>
          <a:prstGeom prst="rect">
            <a:avLst/>
          </a:prstGeom>
          <a:noFill/>
        </p:spPr>
        <p:txBody>
          <a:bodyPr wrap="square" lIns="0" tIns="9144" rIns="0" bIns="9144" rtlCol="0" anchor="ctr"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2" name="Title 1"/>
          <p:cNvSpPr>
            <a:spLocks noGrp="1"/>
          </p:cNvSpPr>
          <p:nvPr>
            <p:ph type="ctrTitle"/>
          </p:nvPr>
        </p:nvSpPr>
        <p:spPr>
          <a:xfrm>
            <a:off x="777240" y="1219200"/>
            <a:ext cx="7543800" cy="2152650"/>
          </a:xfrm>
        </p:spPr>
        <p:txBody>
          <a:bodyPr>
            <a:noAutofit/>
          </a:bodyPr>
          <a:lstStyle>
            <a:lvl1pPr>
              <a:defRPr sz="6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133600" y="3375491"/>
            <a:ext cx="61722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5" name="Date Placeholder 14"/>
          <p:cNvSpPr>
            <a:spLocks noGrp="1"/>
          </p:cNvSpPr>
          <p:nvPr>
            <p:ph type="dt" sz="half" idx="10"/>
          </p:nvPr>
        </p:nvSpPr>
        <p:spPr/>
        <p:txBody>
          <a:bodyPr/>
          <a:lstStyle/>
          <a:p>
            <a:fld id="{D26C2A19-2CB7-4A92-9CB6-43B03AA14C2C}" type="datetimeFigureOut">
              <a:rPr lang="en-CA" smtClean="0"/>
              <a:t>24/10/2016</a:t>
            </a:fld>
            <a:endParaRPr lang="en-CA"/>
          </a:p>
        </p:txBody>
      </p:sp>
      <p:sp>
        <p:nvSpPr>
          <p:cNvPr id="16" name="Slide Number Placeholder 15"/>
          <p:cNvSpPr>
            <a:spLocks noGrp="1"/>
          </p:cNvSpPr>
          <p:nvPr>
            <p:ph type="sldNum" sz="quarter" idx="11"/>
          </p:nvPr>
        </p:nvSpPr>
        <p:spPr/>
        <p:txBody>
          <a:bodyPr/>
          <a:lstStyle/>
          <a:p>
            <a:fld id="{2A45A0E7-55CB-4DE9-9AA5-D96F93F6A684}"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26C2A19-2CB7-4A92-9CB6-43B03AA14C2C}" type="datetimeFigureOut">
              <a:rPr lang="en-CA" smtClean="0"/>
              <a:t>24/10/2016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45A0E7-55CB-4DE9-9AA5-D96F93F6A684}" type="slidenum">
              <a:rPr lang="en-CA" smtClean="0"/>
              <a:t>‹#›</a:t>
            </a:fld>
            <a:endParaRPr lang="en-C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26C2A19-2CB7-4A92-9CB6-43B03AA14C2C}" type="datetimeFigureOut">
              <a:rPr lang="en-CA" smtClean="0"/>
              <a:t>24/10/2016</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A45A0E7-55CB-4DE9-9AA5-D96F93F6A684}" type="slidenum">
              <a:rPr lang="en-CA" smtClean="0"/>
              <a:t>‹#›</a:t>
            </a:fld>
            <a:endParaRPr lang="en-C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4" name="Date Placeholder 13"/>
          <p:cNvSpPr>
            <a:spLocks noGrp="1"/>
          </p:cNvSpPr>
          <p:nvPr>
            <p:ph type="dt" sz="half" idx="10"/>
          </p:nvPr>
        </p:nvSpPr>
        <p:spPr/>
        <p:txBody>
          <a:bodyPr/>
          <a:lstStyle/>
          <a:p>
            <a:fld id="{D26C2A19-2CB7-4A92-9CB6-43B03AA14C2C}" type="datetimeFigureOut">
              <a:rPr lang="en-CA" smtClean="0"/>
              <a:t>24/10/2016</a:t>
            </a:fld>
            <a:endParaRPr lang="en-CA"/>
          </a:p>
        </p:txBody>
      </p:sp>
      <p:sp>
        <p:nvSpPr>
          <p:cNvPr id="15" name="Slide Number Placeholder 14"/>
          <p:cNvSpPr>
            <a:spLocks noGrp="1"/>
          </p:cNvSpPr>
          <p:nvPr>
            <p:ph type="sldNum" sz="quarter" idx="11"/>
          </p:nvPr>
        </p:nvSpPr>
        <p:spPr/>
        <p:txBody>
          <a:bodyPr/>
          <a:lstStyle/>
          <a:p>
            <a:fld id="{2A45A0E7-55CB-4DE9-9AA5-D96F93F6A684}" type="slidenum">
              <a:rPr lang="en-CA" smtClean="0"/>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D26C2A19-2CB7-4A92-9CB6-43B03AA14C2C}" type="datetimeFigureOut">
              <a:rPr lang="en-CA" smtClean="0"/>
              <a:t>24/10/2016</a:t>
            </a:fld>
            <a:endParaRPr lang="en-CA"/>
          </a:p>
        </p:txBody>
      </p:sp>
      <p:sp>
        <p:nvSpPr>
          <p:cNvPr id="13" name="Slide Number Placeholder 12"/>
          <p:cNvSpPr>
            <a:spLocks noGrp="1"/>
          </p:cNvSpPr>
          <p:nvPr>
            <p:ph type="sldNum" sz="quarter" idx="11"/>
          </p:nvPr>
        </p:nvSpPr>
        <p:spPr/>
        <p:txBody>
          <a:bodyPr/>
          <a:lstStyle/>
          <a:p>
            <a:fld id="{2A45A0E7-55CB-4DE9-9AA5-D96F93F6A684}" type="slidenum">
              <a:rPr lang="en-CA" smtClean="0"/>
              <a:t>‹#›</a:t>
            </a:fld>
            <a:endParaRPr lang="en-CA"/>
          </a:p>
        </p:txBody>
      </p:sp>
      <p:sp>
        <p:nvSpPr>
          <p:cNvPr id="14" name="Footer Placeholder 13"/>
          <p:cNvSpPr>
            <a:spLocks noGrp="1"/>
          </p:cNvSpPr>
          <p:nvPr>
            <p:ph type="ftr" sz="quarter" idx="12"/>
          </p:nvPr>
        </p:nvSpPr>
        <p:spPr/>
        <p:txBody>
          <a:bodyPr/>
          <a:lstStyle/>
          <a:p>
            <a:endParaRPr lang="en-CA"/>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D26C2A19-2CB7-4A92-9CB6-43B03AA14C2C}" type="datetimeFigureOut">
              <a:rPr lang="en-CA" smtClean="0"/>
              <a:t>24/10/2016</a:t>
            </a:fld>
            <a:endParaRPr lang="en-CA"/>
          </a:p>
        </p:txBody>
      </p:sp>
      <p:sp>
        <p:nvSpPr>
          <p:cNvPr id="9" name="Slide Number Placeholder 8"/>
          <p:cNvSpPr>
            <a:spLocks noGrp="1"/>
          </p:cNvSpPr>
          <p:nvPr>
            <p:ph type="sldNum" sz="quarter" idx="11"/>
          </p:nvPr>
        </p:nvSpPr>
        <p:spPr/>
        <p:txBody>
          <a:bodyPr/>
          <a:lstStyle/>
          <a:p>
            <a:fld id="{2A45A0E7-55CB-4DE9-9AA5-D96F93F6A684}" type="slidenum">
              <a:rPr lang="en-CA" smtClean="0"/>
              <a:t>‹#›</a:t>
            </a:fld>
            <a:endParaRPr lang="en-CA"/>
          </a:p>
        </p:txBody>
      </p:sp>
      <p:sp>
        <p:nvSpPr>
          <p:cNvPr id="10" name="Footer Placeholder 9"/>
          <p:cNvSpPr>
            <a:spLocks noGrp="1"/>
          </p:cNvSpPr>
          <p:nvPr>
            <p:ph type="ftr" sz="quarter" idx="12"/>
          </p:nvPr>
        </p:nvSpPr>
        <p:spPr/>
        <p:txBody>
          <a:bodyPr/>
          <a:lstStyle/>
          <a:p>
            <a:endParaRPr lang="en-CA"/>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D26C2A19-2CB7-4A92-9CB6-43B03AA14C2C}" type="datetimeFigureOut">
              <a:rPr lang="en-CA" smtClean="0"/>
              <a:t>24/10/2016</a:t>
            </a:fld>
            <a:endParaRPr lang="en-CA"/>
          </a:p>
        </p:txBody>
      </p:sp>
      <p:sp>
        <p:nvSpPr>
          <p:cNvPr id="15" name="Slide Number Placeholder 14"/>
          <p:cNvSpPr>
            <a:spLocks noGrp="1"/>
          </p:cNvSpPr>
          <p:nvPr>
            <p:ph type="sldNum" sz="quarter" idx="11"/>
          </p:nvPr>
        </p:nvSpPr>
        <p:spPr/>
        <p:txBody>
          <a:bodyPr/>
          <a:lstStyle/>
          <a:p>
            <a:fld id="{2A45A0E7-55CB-4DE9-9AA5-D96F93F6A684}" type="slidenum">
              <a:rPr lang="en-CA" smtClean="0"/>
              <a:t>‹#›</a:t>
            </a:fld>
            <a:endParaRPr lang="en-CA"/>
          </a:p>
        </p:txBody>
      </p:sp>
      <p:sp>
        <p:nvSpPr>
          <p:cNvPr id="16" name="Footer Placeholder 15"/>
          <p:cNvSpPr>
            <a:spLocks noGrp="1"/>
          </p:cNvSpPr>
          <p:nvPr>
            <p:ph type="ftr" sz="quarter" idx="12"/>
          </p:nvPr>
        </p:nvSpPr>
        <p:spPr/>
        <p:txBody>
          <a:bodyPr/>
          <a:lstStyle/>
          <a:p>
            <a:endParaRPr lang="en-C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D26C2A19-2CB7-4A92-9CB6-43B03AA14C2C}" type="datetimeFigureOut">
              <a:rPr lang="en-CA" smtClean="0"/>
              <a:t>24/10/2016</a:t>
            </a:fld>
            <a:endParaRPr lang="en-CA"/>
          </a:p>
        </p:txBody>
      </p:sp>
      <p:sp>
        <p:nvSpPr>
          <p:cNvPr id="8" name="Slide Number Placeholder 7"/>
          <p:cNvSpPr>
            <a:spLocks noGrp="1"/>
          </p:cNvSpPr>
          <p:nvPr>
            <p:ph type="sldNum" sz="quarter" idx="11"/>
          </p:nvPr>
        </p:nvSpPr>
        <p:spPr/>
        <p:txBody>
          <a:bodyPr/>
          <a:lstStyle/>
          <a:p>
            <a:fld id="{2A45A0E7-55CB-4DE9-9AA5-D96F93F6A684}" type="slidenum">
              <a:rPr lang="en-CA" smtClean="0"/>
              <a:t>‹#›</a:t>
            </a:fld>
            <a:endParaRPr lang="en-CA"/>
          </a:p>
        </p:txBody>
      </p:sp>
      <p:sp>
        <p:nvSpPr>
          <p:cNvPr id="9" name="Footer Placeholder 8"/>
          <p:cNvSpPr>
            <a:spLocks noGrp="1"/>
          </p:cNvSpPr>
          <p:nvPr>
            <p:ph type="ftr" sz="quarter" idx="12"/>
          </p:nvPr>
        </p:nvSpPr>
        <p:spPr/>
        <p:txBody>
          <a:bodyPr/>
          <a:lstStyle/>
          <a:p>
            <a:endParaRPr lang="en-C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26C2A19-2CB7-4A92-9CB6-43B03AA14C2C}" type="datetimeFigureOut">
              <a:rPr lang="en-CA" smtClean="0"/>
              <a:t>24/10/2016</a:t>
            </a:fld>
            <a:endParaRPr lang="en-CA"/>
          </a:p>
        </p:txBody>
      </p:sp>
      <p:sp>
        <p:nvSpPr>
          <p:cNvPr id="6" name="Slide Number Placeholder 5"/>
          <p:cNvSpPr>
            <a:spLocks noGrp="1"/>
          </p:cNvSpPr>
          <p:nvPr>
            <p:ph type="sldNum" sz="quarter" idx="11"/>
          </p:nvPr>
        </p:nvSpPr>
        <p:spPr/>
        <p:txBody>
          <a:bodyPr/>
          <a:lstStyle/>
          <a:p>
            <a:fld id="{2A45A0E7-55CB-4DE9-9AA5-D96F93F6A684}" type="slidenum">
              <a:rPr lang="en-CA" smtClean="0"/>
              <a:t>‹#›</a:t>
            </a:fld>
            <a:endParaRPr lang="en-CA"/>
          </a:p>
        </p:txBody>
      </p:sp>
      <p:sp>
        <p:nvSpPr>
          <p:cNvPr id="7" name="Footer Placeholder 6"/>
          <p:cNvSpPr>
            <a:spLocks noGrp="1"/>
          </p:cNvSpPr>
          <p:nvPr>
            <p:ph type="ftr" sz="quarter" idx="12"/>
          </p:nvPr>
        </p:nvSpPr>
        <p:spPr/>
        <p:txBody>
          <a:bodyPr/>
          <a:lstStyle/>
          <a:p>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D26C2A19-2CB7-4A92-9CB6-43B03AA14C2C}" type="datetimeFigureOut">
              <a:rPr lang="en-CA" smtClean="0"/>
              <a:t>24/10/2016</a:t>
            </a:fld>
            <a:endParaRPr lang="en-CA"/>
          </a:p>
        </p:txBody>
      </p:sp>
      <p:sp>
        <p:nvSpPr>
          <p:cNvPr id="16" name="Slide Number Placeholder 15"/>
          <p:cNvSpPr>
            <a:spLocks noGrp="1"/>
          </p:cNvSpPr>
          <p:nvPr>
            <p:ph type="sldNum" sz="quarter" idx="11"/>
          </p:nvPr>
        </p:nvSpPr>
        <p:spPr/>
        <p:txBody>
          <a:bodyPr/>
          <a:lstStyle/>
          <a:p>
            <a:fld id="{2A45A0E7-55CB-4DE9-9AA5-D96F93F6A684}" type="slidenum">
              <a:rPr lang="en-CA" smtClean="0"/>
              <a:t>‹#›</a:t>
            </a:fld>
            <a:endParaRPr lang="en-CA"/>
          </a:p>
        </p:txBody>
      </p:sp>
      <p:sp>
        <p:nvSpPr>
          <p:cNvPr id="17" name="Footer Placeholder 16"/>
          <p:cNvSpPr>
            <a:spLocks noGrp="1"/>
          </p:cNvSpPr>
          <p:nvPr>
            <p:ph type="ftr" sz="quarter" idx="12"/>
          </p:nvPr>
        </p:nvSpPr>
        <p:spPr/>
        <p:txBody>
          <a:bodyPr/>
          <a:lstStyle/>
          <a:p>
            <a:endParaRPr lang="en-CA"/>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D26C2A19-2CB7-4A92-9CB6-43B03AA14C2C}" type="datetimeFigureOut">
              <a:rPr lang="en-CA" smtClean="0"/>
              <a:t>24/10/2016</a:t>
            </a:fld>
            <a:endParaRPr lang="en-CA"/>
          </a:p>
        </p:txBody>
      </p:sp>
      <p:sp>
        <p:nvSpPr>
          <p:cNvPr id="14" name="Slide Number Placeholder 13"/>
          <p:cNvSpPr>
            <a:spLocks noGrp="1"/>
          </p:cNvSpPr>
          <p:nvPr>
            <p:ph type="sldNum" sz="quarter" idx="11"/>
          </p:nvPr>
        </p:nvSpPr>
        <p:spPr/>
        <p:txBody>
          <a:bodyPr/>
          <a:lstStyle/>
          <a:p>
            <a:fld id="{2A45A0E7-55CB-4DE9-9AA5-D96F93F6A684}" type="slidenum">
              <a:rPr lang="en-CA" smtClean="0"/>
              <a:t>‹#›</a:t>
            </a:fld>
            <a:endParaRPr lang="en-CA"/>
          </a:p>
        </p:txBody>
      </p:sp>
      <p:sp>
        <p:nvSpPr>
          <p:cNvPr id="15" name="Footer Placeholder 14"/>
          <p:cNvSpPr>
            <a:spLocks noGrp="1"/>
          </p:cNvSpPr>
          <p:nvPr>
            <p:ph type="ftr" sz="quarter" idx="12"/>
          </p:nvPr>
        </p:nvSpPr>
        <p:spPr/>
        <p:txBody>
          <a:bodyPr/>
          <a:lstStyle/>
          <a:p>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rot="17656910">
            <a:off x="-274211" y="1165875"/>
            <a:ext cx="5538472" cy="4480459"/>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D26C2A19-2CB7-4A92-9CB6-43B03AA14C2C}" type="datetimeFigureOut">
              <a:rPr lang="en-CA" smtClean="0"/>
              <a:t>24/10/2016</a:t>
            </a:fld>
            <a:endParaRPr lang="en-CA"/>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endParaRPr lang="en-CA"/>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2A45A0E7-55CB-4DE9-9AA5-D96F93F6A684}" type="slidenum">
              <a:rPr lang="en-CA" smtClean="0"/>
              <a:t>‹#›</a:t>
            </a:fld>
            <a:endParaRPr lang="en-CA"/>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pitchFamily="2" charset="2"/>
        <a:buChar char=""/>
        <a:defRPr sz="2100" kern="1200">
          <a:solidFill>
            <a:schemeClr val="tx1"/>
          </a:solidFill>
          <a:effectLst>
            <a:outerShdw blurRad="38100" dist="38100" dir="2700000" algn="tl">
              <a:srgbClr val="000000">
                <a:alpha val="43137"/>
              </a:srgbClr>
            </a:outerShdw>
          </a:effectLst>
          <a:latin typeface="+mn-lt"/>
          <a:ea typeface="+mn-ea"/>
          <a:cs typeface="+mn-cs"/>
        </a:defRPr>
      </a:lvl1pPr>
      <a:lvl2pPr marL="640080" indent="-256032" algn="l" defTabSz="914400" rtl="0" eaLnBrk="1" latinLnBrk="0" hangingPunct="1">
        <a:spcBef>
          <a:spcPct val="20000"/>
        </a:spcBef>
        <a:buSzPct val="60000"/>
        <a:buFont typeface="Wingdings" pitchFamily="2" charset="2"/>
        <a:buChar char=""/>
        <a:defRPr sz="1900" kern="1200">
          <a:solidFill>
            <a:schemeClr val="tx1"/>
          </a:solidFill>
          <a:effectLst>
            <a:outerShdw blurRad="38100" dist="38100" dir="2700000" algn="tl">
              <a:srgbClr val="000000">
                <a:alpha val="43137"/>
              </a:srgbClr>
            </a:outerShdw>
          </a:effectLst>
          <a:latin typeface="+mn-lt"/>
          <a:ea typeface="+mn-ea"/>
          <a:cs typeface="+mn-cs"/>
        </a:defRPr>
      </a:lvl2pPr>
      <a:lvl3pPr marL="1005840" indent="-256032" algn="l" defTabSz="914400" rtl="0" eaLnBrk="1" latinLnBrk="0" hangingPunct="1">
        <a:spcBef>
          <a:spcPct val="20000"/>
        </a:spcBef>
        <a:buSzPct val="60000"/>
        <a:buFont typeface="Wingdings" pitchFamily="2" charset="2"/>
        <a:buChar char=""/>
        <a:defRPr sz="1700" kern="1200">
          <a:solidFill>
            <a:schemeClr val="tx1"/>
          </a:solidFill>
          <a:effectLst>
            <a:outerShdw blurRad="38100" dist="38100" dir="2700000" algn="tl">
              <a:srgbClr val="000000">
                <a:alpha val="43137"/>
              </a:srgbClr>
            </a:outerShdw>
          </a:effectLst>
          <a:latin typeface="+mn-lt"/>
          <a:ea typeface="+mn-ea"/>
          <a:cs typeface="+mn-cs"/>
        </a:defRPr>
      </a:lvl3pPr>
      <a:lvl4pPr marL="1371600" indent="-256032" algn="l" defTabSz="914400" rtl="0" eaLnBrk="1" latinLnBrk="0" hangingPunct="1">
        <a:spcBef>
          <a:spcPct val="20000"/>
        </a:spcBef>
        <a:buSzPct val="60000"/>
        <a:buFont typeface="Wingdings" pitchFamily="2" charset="2"/>
        <a:buChar char=""/>
        <a:defRPr sz="1600" kern="1200">
          <a:solidFill>
            <a:schemeClr val="tx1"/>
          </a:solidFill>
          <a:effectLst>
            <a:outerShdw blurRad="38100" dist="38100" dir="2700000" algn="tl">
              <a:srgbClr val="000000">
                <a:alpha val="43137"/>
              </a:srgbClr>
            </a:outerShdw>
          </a:effectLst>
          <a:latin typeface="+mn-lt"/>
          <a:ea typeface="+mn-ea"/>
          <a:cs typeface="+mn-cs"/>
        </a:defRPr>
      </a:lvl4pPr>
      <a:lvl5pPr marL="1645920" indent="-256032" algn="l" defTabSz="914400" rtl="0" eaLnBrk="1" latinLnBrk="0" hangingPunct="1">
        <a:spcBef>
          <a:spcPct val="20000"/>
        </a:spcBef>
        <a:buSzPct val="60000"/>
        <a:buFont typeface="Wingdings" pitchFamily="2" charset="2"/>
        <a:buChar char=""/>
        <a:defRPr sz="1500" kern="1200">
          <a:solidFill>
            <a:schemeClr val="tx1"/>
          </a:solidFill>
          <a:effectLst>
            <a:outerShdw blurRad="38100" dist="38100" dir="2700000" algn="tl">
              <a:srgbClr val="000000">
                <a:alpha val="43137"/>
              </a:srgbClr>
            </a:outerShdw>
          </a:effectLst>
          <a:latin typeface="+mn-lt"/>
          <a:ea typeface="+mn-ea"/>
          <a:cs typeface="+mn-cs"/>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dirty="0" smtClean="0"/>
              <a:t>FIRST </a:t>
            </a:r>
            <a:r>
              <a:rPr lang="en-CA" dirty="0" smtClean="0"/>
              <a:t>NATIONS &amp; INUIT ECONOMIES</a:t>
            </a:r>
            <a:endParaRPr lang="en-CA" dirty="0"/>
          </a:p>
        </p:txBody>
      </p:sp>
      <p:sp>
        <p:nvSpPr>
          <p:cNvPr id="3" name="Subtitle 2"/>
          <p:cNvSpPr>
            <a:spLocks noGrp="1"/>
          </p:cNvSpPr>
          <p:nvPr>
            <p:ph type="subTitle" idx="1"/>
          </p:nvPr>
        </p:nvSpPr>
        <p:spPr/>
        <p:txBody>
          <a:bodyPr/>
          <a:lstStyle/>
          <a:p>
            <a:r>
              <a:rPr lang="en-CA" dirty="0" smtClean="0"/>
              <a:t>Economic Empowerment</a:t>
            </a:r>
            <a:endParaRPr lang="en-CA" dirty="0"/>
          </a:p>
        </p:txBody>
      </p:sp>
    </p:spTree>
    <p:extLst>
      <p:ext uri="{BB962C8B-B14F-4D97-AF65-F5344CB8AC3E}">
        <p14:creationId xmlns:p14="http://schemas.microsoft.com/office/powerpoint/2010/main" val="149502771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Many of these groups were nomadic. What does this mean (your book gives examples</a:t>
            </a:r>
            <a:r>
              <a:rPr lang="en-CA" dirty="0" smtClean="0"/>
              <a:t>):</a:t>
            </a:r>
          </a:p>
          <a:p>
            <a:pPr marL="0" indent="0">
              <a:buNone/>
            </a:pPr>
            <a:r>
              <a:rPr lang="en-CA" i="1" dirty="0" smtClean="0"/>
              <a:t>People who travel during the year to harvest or hunt resources as they become available. </a:t>
            </a:r>
          </a:p>
          <a:p>
            <a:pPr marL="0" indent="0">
              <a:buNone/>
            </a:pPr>
            <a:r>
              <a:rPr lang="en-CA" i="1" dirty="0" err="1" smtClean="0"/>
              <a:t>Ie</a:t>
            </a:r>
            <a:r>
              <a:rPr lang="en-CA" i="1" dirty="0" smtClean="0"/>
              <a:t>. In spring, many traditionally went to the coast or rivers to fish.</a:t>
            </a:r>
            <a:r>
              <a:rPr lang="en-CA" dirty="0" smtClean="0"/>
              <a:t> </a:t>
            </a:r>
            <a:r>
              <a:rPr lang="en-CA" i="1" dirty="0" smtClean="0"/>
              <a:t>Some travelled in small groups, while sometimes entire communities would travel, following the food.</a:t>
            </a:r>
            <a:endParaRPr lang="en-CA" i="1" dirty="0"/>
          </a:p>
          <a:p>
            <a:endParaRPr lang="en-CA" dirty="0"/>
          </a:p>
        </p:txBody>
      </p:sp>
      <p:sp>
        <p:nvSpPr>
          <p:cNvPr id="2" name="Title 1"/>
          <p:cNvSpPr>
            <a:spLocks noGrp="1"/>
          </p:cNvSpPr>
          <p:nvPr>
            <p:ph type="title"/>
          </p:nvPr>
        </p:nvSpPr>
        <p:spPr/>
        <p:txBody>
          <a:bodyPr/>
          <a:lstStyle/>
          <a:p>
            <a:r>
              <a:rPr lang="en-CA" dirty="0" smtClean="0"/>
              <a:t>Nomadic Groups</a:t>
            </a:r>
            <a:endParaRPr lang="en-CA" dirty="0"/>
          </a:p>
        </p:txBody>
      </p:sp>
    </p:spTree>
    <p:extLst>
      <p:ext uri="{BB962C8B-B14F-4D97-AF65-F5344CB8AC3E}">
        <p14:creationId xmlns:p14="http://schemas.microsoft.com/office/powerpoint/2010/main" val="20135994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4704"/>
            <a:ext cx="8229600" cy="5361459"/>
          </a:xfrm>
        </p:spPr>
        <p:txBody>
          <a:bodyPr/>
          <a:lstStyle/>
          <a:p>
            <a:r>
              <a:rPr lang="en-CA" dirty="0"/>
              <a:t>Explain the beliefs of all First Nations and Inuit societies around the use of land and natural resources</a:t>
            </a:r>
            <a:r>
              <a:rPr lang="en-CA" dirty="0" smtClean="0"/>
              <a:t>:</a:t>
            </a:r>
            <a:endParaRPr lang="en-CA" i="1" dirty="0" smtClean="0"/>
          </a:p>
          <a:p>
            <a:pPr marL="0" indent="0">
              <a:buNone/>
            </a:pPr>
            <a:r>
              <a:rPr lang="en-CA" i="1" dirty="0" smtClean="0"/>
              <a:t>They believe that people and nature are not separate. People are part of a natural system that includes the land, water, plants, and animals. The land and natural resources are seen as the source of life and must be used wisely to ensure the survival of future generations.</a:t>
            </a:r>
            <a:endParaRPr lang="en-CA" dirty="0"/>
          </a:p>
        </p:txBody>
      </p:sp>
    </p:spTree>
    <p:extLst>
      <p:ext uri="{BB962C8B-B14F-4D97-AF65-F5344CB8AC3E}">
        <p14:creationId xmlns:p14="http://schemas.microsoft.com/office/powerpoint/2010/main" val="6858628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24744"/>
            <a:ext cx="8507288" cy="5001419"/>
          </a:xfrm>
        </p:spPr>
        <p:txBody>
          <a:bodyPr>
            <a:normAutofit/>
          </a:bodyPr>
          <a:lstStyle/>
          <a:p>
            <a:r>
              <a:rPr lang="en-CA" dirty="0" smtClean="0"/>
              <a:t>In </a:t>
            </a:r>
            <a:r>
              <a:rPr lang="en-CA" dirty="0"/>
              <a:t>most First Nations and Inuit communities, </a:t>
            </a:r>
            <a:r>
              <a:rPr lang="en-CA" dirty="0" smtClean="0"/>
              <a:t>everyone </a:t>
            </a:r>
            <a:r>
              <a:rPr lang="en-CA" i="1" dirty="0" smtClean="0"/>
              <a:t>helped with production, and everyone shared equally in what was produced.</a:t>
            </a:r>
            <a:endParaRPr lang="en-CA" dirty="0"/>
          </a:p>
          <a:p>
            <a:r>
              <a:rPr lang="en-CA" dirty="0"/>
              <a:t>What was the main difference between those in the Maritimes and those who lived in more Northern communities? </a:t>
            </a:r>
            <a:endParaRPr lang="en-CA" dirty="0" smtClean="0"/>
          </a:p>
          <a:p>
            <a:pPr marL="0" indent="0">
              <a:buNone/>
            </a:pPr>
            <a:r>
              <a:rPr lang="en-CA" i="1" dirty="0" smtClean="0"/>
              <a:t>In the Maritimes, resources were plentiful year-round, while in the North, communities often struggled.</a:t>
            </a:r>
            <a:endParaRPr lang="en-CA" i="1" dirty="0"/>
          </a:p>
          <a:p>
            <a:r>
              <a:rPr lang="en-CA" dirty="0"/>
              <a:t>What reason(s) can you give for this difference? </a:t>
            </a:r>
            <a:endParaRPr lang="en-CA" dirty="0" smtClean="0"/>
          </a:p>
          <a:p>
            <a:pPr marL="0" indent="0">
              <a:buNone/>
            </a:pPr>
            <a:r>
              <a:rPr lang="en-CA" i="1" dirty="0" smtClean="0"/>
              <a:t>Weather/climate due to location, physical landscape, resources available.</a:t>
            </a:r>
            <a:endParaRPr lang="en-CA" i="1" dirty="0"/>
          </a:p>
        </p:txBody>
      </p:sp>
      <p:sp>
        <p:nvSpPr>
          <p:cNvPr id="2" name="Title 1"/>
          <p:cNvSpPr>
            <a:spLocks noGrp="1"/>
          </p:cNvSpPr>
          <p:nvPr>
            <p:ph type="title"/>
          </p:nvPr>
        </p:nvSpPr>
        <p:spPr>
          <a:xfrm>
            <a:off x="467544" y="260648"/>
            <a:ext cx="8229600" cy="940966"/>
          </a:xfrm>
        </p:spPr>
        <p:txBody>
          <a:bodyPr/>
          <a:lstStyle/>
          <a:p>
            <a:r>
              <a:rPr lang="en-CA" dirty="0" smtClean="0"/>
              <a:t>DISTRIBUTION</a:t>
            </a:r>
            <a:endParaRPr lang="en-CA" dirty="0"/>
          </a:p>
        </p:txBody>
      </p:sp>
    </p:spTree>
    <p:extLst>
      <p:ext uri="{BB962C8B-B14F-4D97-AF65-F5344CB8AC3E}">
        <p14:creationId xmlns:p14="http://schemas.microsoft.com/office/powerpoint/2010/main" val="34703176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CA" dirty="0"/>
              <a:t>How did these groups divide/share the land? </a:t>
            </a:r>
          </a:p>
          <a:p>
            <a:pPr marL="0" indent="0">
              <a:buNone/>
            </a:pPr>
            <a:r>
              <a:rPr lang="en-CA" i="1" dirty="0" smtClean="0"/>
              <a:t>In some areas, certain families had the right to harvest or hunt in particular areas, but the idea of </a:t>
            </a:r>
            <a:r>
              <a:rPr lang="en-CA" dirty="0" smtClean="0"/>
              <a:t>private ownership</a:t>
            </a:r>
            <a:r>
              <a:rPr lang="en-CA" i="1" dirty="0" smtClean="0"/>
              <a:t> did not exist.</a:t>
            </a:r>
          </a:p>
          <a:p>
            <a:r>
              <a:rPr lang="en-CA" dirty="0" smtClean="0"/>
              <a:t>Review </a:t>
            </a:r>
            <a:r>
              <a:rPr lang="en-CA" dirty="0"/>
              <a:t>your prediction from the beginning of this activity. Has your prediction changed, or can you add to it?</a:t>
            </a:r>
          </a:p>
          <a:p>
            <a:endParaRPr lang="en-CA" dirty="0"/>
          </a:p>
        </p:txBody>
      </p:sp>
      <p:sp>
        <p:nvSpPr>
          <p:cNvPr id="2" name="Title 1"/>
          <p:cNvSpPr>
            <a:spLocks noGrp="1"/>
          </p:cNvSpPr>
          <p:nvPr>
            <p:ph type="title"/>
          </p:nvPr>
        </p:nvSpPr>
        <p:spPr/>
        <p:txBody>
          <a:bodyPr>
            <a:normAutofit/>
          </a:bodyPr>
          <a:lstStyle/>
          <a:p>
            <a:r>
              <a:rPr lang="en-CA" dirty="0" smtClean="0"/>
              <a:t>No One Owns The Land!</a:t>
            </a:r>
            <a:endParaRPr lang="en-CA" dirty="0"/>
          </a:p>
        </p:txBody>
      </p:sp>
    </p:spTree>
    <p:extLst>
      <p:ext uri="{BB962C8B-B14F-4D97-AF65-F5344CB8AC3E}">
        <p14:creationId xmlns:p14="http://schemas.microsoft.com/office/powerpoint/2010/main" val="119804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i="1" dirty="0" smtClean="0"/>
              <a:t>What </a:t>
            </a:r>
            <a:r>
              <a:rPr lang="en-CA" i="1" dirty="0"/>
              <a:t>do we mean by ‘economic empowerment?’</a:t>
            </a:r>
            <a:endParaRPr lang="en-CA" dirty="0"/>
          </a:p>
          <a:p>
            <a:r>
              <a:rPr lang="en-CA" i="1" dirty="0"/>
              <a:t>What economic changes occurred when Europeans came to North America?</a:t>
            </a:r>
            <a:endParaRPr lang="en-CA" dirty="0"/>
          </a:p>
          <a:p>
            <a:endParaRPr lang="en-CA" dirty="0"/>
          </a:p>
        </p:txBody>
      </p:sp>
      <p:sp>
        <p:nvSpPr>
          <p:cNvPr id="2" name="Title 1"/>
          <p:cNvSpPr>
            <a:spLocks noGrp="1"/>
          </p:cNvSpPr>
          <p:nvPr>
            <p:ph type="title"/>
          </p:nvPr>
        </p:nvSpPr>
        <p:spPr/>
        <p:txBody>
          <a:bodyPr>
            <a:normAutofit/>
          </a:bodyPr>
          <a:lstStyle/>
          <a:p>
            <a:r>
              <a:rPr lang="en-CA" b="1" dirty="0" smtClean="0"/>
              <a:t>QUESTIONS</a:t>
            </a:r>
            <a:endParaRPr lang="en-CA" dirty="0"/>
          </a:p>
        </p:txBody>
      </p:sp>
    </p:spTree>
    <p:extLst>
      <p:ext uri="{BB962C8B-B14F-4D97-AF65-F5344CB8AC3E}">
        <p14:creationId xmlns:p14="http://schemas.microsoft.com/office/powerpoint/2010/main" val="315789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a:t>First, consider who has been here since time immemorial (for as long as anyone can remember) – how did the European settlers change their world?</a:t>
            </a:r>
          </a:p>
          <a:p>
            <a:endParaRPr lang="en-CA" dirty="0"/>
          </a:p>
        </p:txBody>
      </p:sp>
      <p:sp>
        <p:nvSpPr>
          <p:cNvPr id="2" name="Title 1"/>
          <p:cNvSpPr>
            <a:spLocks noGrp="1"/>
          </p:cNvSpPr>
          <p:nvPr>
            <p:ph type="title"/>
          </p:nvPr>
        </p:nvSpPr>
        <p:spPr/>
        <p:txBody>
          <a:bodyPr/>
          <a:lstStyle/>
          <a:p>
            <a:r>
              <a:rPr lang="en-CA" dirty="0" smtClean="0"/>
              <a:t>PREDICT</a:t>
            </a:r>
            <a:endParaRPr lang="en-CA" dirty="0"/>
          </a:p>
        </p:txBody>
      </p:sp>
    </p:spTree>
    <p:extLst>
      <p:ext uri="{BB962C8B-B14F-4D97-AF65-F5344CB8AC3E}">
        <p14:creationId xmlns:p14="http://schemas.microsoft.com/office/powerpoint/2010/main" val="358798692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Needs are things we need to survive/live and thrive. For example, we NEED water, air, shelter, food, clothing, love/care, as well as education and medicine.</a:t>
            </a:r>
          </a:p>
          <a:p>
            <a:r>
              <a:rPr lang="en-CA" dirty="0" smtClean="0"/>
              <a:t>Wants are things we do not require, but simply would truly like to have. For example, the latest brand name clothing, Smartphones, Heinz ketchup, Cadillac Escalade, etc.</a:t>
            </a:r>
            <a:endParaRPr lang="en-CA" dirty="0"/>
          </a:p>
        </p:txBody>
      </p:sp>
      <p:sp>
        <p:nvSpPr>
          <p:cNvPr id="2" name="Title 1"/>
          <p:cNvSpPr>
            <a:spLocks noGrp="1"/>
          </p:cNvSpPr>
          <p:nvPr>
            <p:ph type="title"/>
          </p:nvPr>
        </p:nvSpPr>
        <p:spPr/>
        <p:txBody>
          <a:bodyPr/>
          <a:lstStyle/>
          <a:p>
            <a:r>
              <a:rPr lang="en-CA" dirty="0" smtClean="0"/>
              <a:t>NEEDS VERSUS WANTS</a:t>
            </a:r>
            <a:endParaRPr lang="en-CA" dirty="0"/>
          </a:p>
        </p:txBody>
      </p:sp>
    </p:spTree>
    <p:extLst>
      <p:ext uri="{BB962C8B-B14F-4D97-AF65-F5344CB8AC3E}">
        <p14:creationId xmlns:p14="http://schemas.microsoft.com/office/powerpoint/2010/main" val="2268810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normAutofit/>
          </a:bodyPr>
          <a:lstStyle/>
          <a:p>
            <a:r>
              <a:rPr lang="en-CA" dirty="0" smtClean="0"/>
              <a:t>Needs</a:t>
            </a:r>
            <a:endParaRPr lang="en-CA" dirty="0"/>
          </a:p>
        </p:txBody>
      </p:sp>
      <p:sp>
        <p:nvSpPr>
          <p:cNvPr id="6" name="Content Placeholder 5"/>
          <p:cNvSpPr>
            <a:spLocks noGrp="1"/>
          </p:cNvSpPr>
          <p:nvPr>
            <p:ph sz="half" idx="2"/>
          </p:nvPr>
        </p:nvSpPr>
        <p:spPr/>
        <p:txBody>
          <a:bodyPr>
            <a:normAutofit/>
          </a:bodyPr>
          <a:lstStyle/>
          <a:p>
            <a:r>
              <a:rPr lang="en-CA" dirty="0" smtClean="0"/>
              <a:t>Air</a:t>
            </a:r>
          </a:p>
          <a:p>
            <a:r>
              <a:rPr lang="en-CA" dirty="0" smtClean="0"/>
              <a:t>Food</a:t>
            </a:r>
          </a:p>
          <a:p>
            <a:r>
              <a:rPr lang="en-CA" dirty="0" smtClean="0"/>
              <a:t>Land</a:t>
            </a:r>
          </a:p>
          <a:p>
            <a:r>
              <a:rPr lang="en-CA" dirty="0" smtClean="0"/>
              <a:t>Clothing</a:t>
            </a:r>
          </a:p>
          <a:p>
            <a:r>
              <a:rPr lang="en-CA" dirty="0" smtClean="0"/>
              <a:t>Handmade Goods</a:t>
            </a:r>
          </a:p>
          <a:p>
            <a:r>
              <a:rPr lang="en-CA" dirty="0" smtClean="0"/>
              <a:t>Family</a:t>
            </a:r>
            <a:endParaRPr lang="en-CA" dirty="0"/>
          </a:p>
        </p:txBody>
      </p:sp>
      <p:sp>
        <p:nvSpPr>
          <p:cNvPr id="7" name="Text Placeholder 6"/>
          <p:cNvSpPr>
            <a:spLocks noGrp="1"/>
          </p:cNvSpPr>
          <p:nvPr>
            <p:ph type="body" sz="quarter" idx="3"/>
          </p:nvPr>
        </p:nvSpPr>
        <p:spPr/>
        <p:txBody>
          <a:bodyPr>
            <a:normAutofit/>
          </a:bodyPr>
          <a:lstStyle/>
          <a:p>
            <a:r>
              <a:rPr lang="en-CA" dirty="0" smtClean="0"/>
              <a:t>Wants</a:t>
            </a:r>
            <a:endParaRPr lang="en-CA" dirty="0"/>
          </a:p>
        </p:txBody>
      </p:sp>
      <p:sp>
        <p:nvSpPr>
          <p:cNvPr id="8" name="Content Placeholder 7"/>
          <p:cNvSpPr>
            <a:spLocks noGrp="1"/>
          </p:cNvSpPr>
          <p:nvPr>
            <p:ph sz="quarter" idx="4"/>
          </p:nvPr>
        </p:nvSpPr>
        <p:spPr/>
        <p:txBody>
          <a:bodyPr/>
          <a:lstStyle/>
          <a:p>
            <a:r>
              <a:rPr lang="en-CA" dirty="0" smtClean="0"/>
              <a:t>Better tools/equipment</a:t>
            </a:r>
          </a:p>
          <a:p>
            <a:r>
              <a:rPr lang="en-CA" dirty="0" smtClean="0"/>
              <a:t>Prayers/ceremonies</a:t>
            </a:r>
          </a:p>
          <a:p>
            <a:r>
              <a:rPr lang="en-CA" dirty="0" smtClean="0"/>
              <a:t>Best hunting/fishing/ gathering areas</a:t>
            </a:r>
          </a:p>
          <a:p>
            <a:endParaRPr lang="en-CA" dirty="0"/>
          </a:p>
        </p:txBody>
      </p:sp>
      <p:sp>
        <p:nvSpPr>
          <p:cNvPr id="4" name="Title 3"/>
          <p:cNvSpPr>
            <a:spLocks noGrp="1"/>
          </p:cNvSpPr>
          <p:nvPr>
            <p:ph type="title"/>
          </p:nvPr>
        </p:nvSpPr>
        <p:spPr/>
        <p:txBody>
          <a:bodyPr>
            <a:normAutofit fontScale="90000"/>
          </a:bodyPr>
          <a:lstStyle/>
          <a:p>
            <a:r>
              <a:rPr lang="en-CA" dirty="0" smtClean="0"/>
              <a:t>Needs and Wants: Over 300 Years Ago</a:t>
            </a:r>
            <a:endParaRPr lang="en-CA" dirty="0"/>
          </a:p>
        </p:txBody>
      </p:sp>
    </p:spTree>
    <p:extLst>
      <p:ext uri="{BB962C8B-B14F-4D97-AF65-F5344CB8AC3E}">
        <p14:creationId xmlns:p14="http://schemas.microsoft.com/office/powerpoint/2010/main" val="819413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7"/>
          <p:cNvSpPr>
            <a:spLocks noGrp="1"/>
          </p:cNvSpPr>
          <p:nvPr>
            <p:ph idx="1"/>
          </p:nvPr>
        </p:nvSpPr>
        <p:spPr/>
        <p:txBody>
          <a:bodyPr/>
          <a:lstStyle/>
          <a:p>
            <a:r>
              <a:rPr lang="en-CA" dirty="0"/>
              <a:t>In the past, First Nations and Inuit depended on the </a:t>
            </a:r>
            <a:r>
              <a:rPr lang="en-CA" u="sng" dirty="0" smtClean="0"/>
              <a:t>land</a:t>
            </a:r>
            <a:r>
              <a:rPr lang="en-CA" dirty="0" smtClean="0"/>
              <a:t> </a:t>
            </a:r>
            <a:r>
              <a:rPr lang="en-CA" dirty="0"/>
              <a:t>and </a:t>
            </a:r>
            <a:r>
              <a:rPr lang="en-CA" u="sng" dirty="0" smtClean="0"/>
              <a:t>natural resources </a:t>
            </a:r>
            <a:r>
              <a:rPr lang="en-CA" dirty="0" smtClean="0"/>
              <a:t>for </a:t>
            </a:r>
            <a:r>
              <a:rPr lang="en-CA" dirty="0"/>
              <a:t>survival – the economy of each nation was based on the </a:t>
            </a:r>
            <a:r>
              <a:rPr lang="en-CA" u="sng" dirty="0" smtClean="0"/>
              <a:t>natural resources</a:t>
            </a:r>
            <a:r>
              <a:rPr lang="en-CA" dirty="0" smtClean="0"/>
              <a:t> available </a:t>
            </a:r>
            <a:r>
              <a:rPr lang="en-CA" dirty="0"/>
              <a:t>in that region</a:t>
            </a:r>
            <a:r>
              <a:rPr lang="en-CA" dirty="0" smtClean="0"/>
              <a:t>.</a:t>
            </a:r>
          </a:p>
          <a:p>
            <a:r>
              <a:rPr lang="en-CA" dirty="0" smtClean="0"/>
              <a:t>Examples: The Inuit used blocks of snow or whale bones, stone and sod to build their winter homes (location). </a:t>
            </a:r>
            <a:endParaRPr lang="en-CA" dirty="0"/>
          </a:p>
        </p:txBody>
      </p:sp>
      <p:sp>
        <p:nvSpPr>
          <p:cNvPr id="7" name="Title 6"/>
          <p:cNvSpPr>
            <a:spLocks noGrp="1"/>
          </p:cNvSpPr>
          <p:nvPr>
            <p:ph type="title"/>
          </p:nvPr>
        </p:nvSpPr>
        <p:spPr/>
        <p:txBody>
          <a:bodyPr>
            <a:normAutofit fontScale="90000"/>
          </a:bodyPr>
          <a:lstStyle/>
          <a:p>
            <a:r>
              <a:rPr lang="en-CA" dirty="0" smtClean="0"/>
              <a:t>First Nations and Inuit Economies</a:t>
            </a:r>
            <a:endParaRPr lang="en-CA" dirty="0"/>
          </a:p>
        </p:txBody>
      </p:sp>
    </p:spTree>
    <p:extLst>
      <p:ext uri="{BB962C8B-B14F-4D97-AF65-F5344CB8AC3E}">
        <p14:creationId xmlns:p14="http://schemas.microsoft.com/office/powerpoint/2010/main" val="35497905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95343582"/>
              </p:ext>
            </p:extLst>
          </p:nvPr>
        </p:nvGraphicFramePr>
        <p:xfrm>
          <a:off x="539552" y="1628800"/>
          <a:ext cx="8229600" cy="4686320"/>
        </p:xfrm>
        <a:graphic>
          <a:graphicData uri="http://schemas.openxmlformats.org/drawingml/2006/table">
            <a:tbl>
              <a:tblPr firstRow="1" bandRow="1">
                <a:tableStyleId>{5C22544A-7EE6-4342-B048-85BDC9FD1C3A}</a:tableStyleId>
              </a:tblPr>
              <a:tblGrid>
                <a:gridCol w="2743200"/>
                <a:gridCol w="2743200"/>
                <a:gridCol w="2743200"/>
              </a:tblGrid>
              <a:tr h="706887">
                <a:tc gridSpan="3">
                  <a:txBody>
                    <a:bodyPr/>
                    <a:lstStyle/>
                    <a:p>
                      <a:r>
                        <a:rPr lang="en-CA" sz="2400" dirty="0" smtClean="0"/>
                        <a:t>Aboriginals: the first people of the region;</a:t>
                      </a:r>
                      <a:r>
                        <a:rPr lang="en-CA" sz="2400" baseline="0" dirty="0" smtClean="0"/>
                        <a:t> “living in a land from earliest times.”</a:t>
                      </a:r>
                      <a:endParaRPr lang="en-CA" sz="2400" dirty="0"/>
                    </a:p>
                  </a:txBody>
                  <a:tcPr/>
                </a:tc>
                <a:tc hMerge="1">
                  <a:txBody>
                    <a:bodyPr/>
                    <a:lstStyle/>
                    <a:p>
                      <a:endParaRPr lang="en-CA" dirty="0"/>
                    </a:p>
                  </a:txBody>
                  <a:tcPr/>
                </a:tc>
                <a:tc hMerge="1">
                  <a:txBody>
                    <a:bodyPr/>
                    <a:lstStyle/>
                    <a:p>
                      <a:endParaRPr lang="en-CA" dirty="0"/>
                    </a:p>
                  </a:txBody>
                  <a:tcPr/>
                </a:tc>
              </a:tr>
              <a:tr h="392715">
                <a:tc>
                  <a:txBody>
                    <a:bodyPr/>
                    <a:lstStyle/>
                    <a:p>
                      <a:r>
                        <a:rPr lang="en-CA" sz="2400" dirty="0" smtClean="0"/>
                        <a:t>Inuit</a:t>
                      </a:r>
                      <a:endParaRPr lang="en-CA" sz="2400" dirty="0"/>
                    </a:p>
                  </a:txBody>
                  <a:tcPr/>
                </a:tc>
                <a:tc>
                  <a:txBody>
                    <a:bodyPr/>
                    <a:lstStyle/>
                    <a:p>
                      <a:r>
                        <a:rPr lang="en-CA" sz="2400" dirty="0" smtClean="0"/>
                        <a:t>First Nations</a:t>
                      </a:r>
                      <a:endParaRPr lang="en-CA" sz="2400" dirty="0"/>
                    </a:p>
                  </a:txBody>
                  <a:tcPr/>
                </a:tc>
                <a:tc>
                  <a:txBody>
                    <a:bodyPr/>
                    <a:lstStyle/>
                    <a:p>
                      <a:r>
                        <a:rPr lang="en-CA" sz="2400" dirty="0" smtClean="0"/>
                        <a:t>Metis</a:t>
                      </a:r>
                      <a:endParaRPr lang="en-CA" sz="2400" dirty="0"/>
                    </a:p>
                  </a:txBody>
                  <a:tcPr/>
                </a:tc>
              </a:tr>
              <a:tr h="3406160">
                <a:tc>
                  <a:txBody>
                    <a:bodyPr/>
                    <a:lstStyle/>
                    <a:p>
                      <a:r>
                        <a:rPr lang="en-CA" sz="2400" dirty="0" smtClean="0"/>
                        <a:t>The First People of the region north of the tree line, as well as parts of Quebec and</a:t>
                      </a:r>
                      <a:r>
                        <a:rPr lang="en-CA" sz="2400" baseline="0" dirty="0" smtClean="0"/>
                        <a:t> Labrador</a:t>
                      </a:r>
                      <a:r>
                        <a:rPr lang="en-CA" sz="2400" dirty="0" smtClean="0"/>
                        <a:t>.</a:t>
                      </a:r>
                    </a:p>
                  </a:txBody>
                  <a:tcPr/>
                </a:tc>
                <a:tc>
                  <a:txBody>
                    <a:bodyPr/>
                    <a:lstStyle/>
                    <a:p>
                      <a:r>
                        <a:rPr lang="en-CA" sz="2400" dirty="0" smtClean="0"/>
                        <a:t>First People of the rest of the land known as Canada.</a:t>
                      </a:r>
                    </a:p>
                    <a:p>
                      <a:r>
                        <a:rPr lang="en-CA" sz="2400" dirty="0" err="1" smtClean="0"/>
                        <a:t>Ie</a:t>
                      </a:r>
                      <a:r>
                        <a:rPr lang="en-CA" sz="2400" dirty="0" smtClean="0"/>
                        <a:t>. Maliseet, </a:t>
                      </a:r>
                      <a:r>
                        <a:rPr lang="en-CA" sz="2400" dirty="0" err="1" smtClean="0"/>
                        <a:t>Mi’kmaq</a:t>
                      </a:r>
                      <a:r>
                        <a:rPr lang="en-CA" sz="2400" dirty="0" smtClean="0"/>
                        <a:t>, Passamaquoddy, Innu.</a:t>
                      </a:r>
                      <a:endParaRPr lang="en-CA" sz="2400" dirty="0"/>
                    </a:p>
                  </a:txBody>
                  <a:tcPr/>
                </a:tc>
                <a:tc>
                  <a:txBody>
                    <a:bodyPr/>
                    <a:lstStyle/>
                    <a:p>
                      <a:r>
                        <a:rPr lang="en-CA" sz="2400" dirty="0" smtClean="0"/>
                        <a:t>The children of either Inuit or</a:t>
                      </a:r>
                      <a:r>
                        <a:rPr lang="en-CA" sz="2400" baseline="0" dirty="0" smtClean="0"/>
                        <a:t> First Nations women, and European traders.</a:t>
                      </a:r>
                    </a:p>
                    <a:p>
                      <a:r>
                        <a:rPr lang="en-CA" sz="2400" baseline="0" dirty="0" smtClean="0"/>
                        <a:t>Today’s Metis are the descendants of these people.</a:t>
                      </a:r>
                      <a:endParaRPr lang="en-CA" sz="2400" dirty="0"/>
                    </a:p>
                  </a:txBody>
                  <a:tcPr/>
                </a:tc>
              </a:tr>
            </a:tbl>
          </a:graphicData>
        </a:graphic>
      </p:graphicFrame>
      <p:sp>
        <p:nvSpPr>
          <p:cNvPr id="2" name="Title 1"/>
          <p:cNvSpPr>
            <a:spLocks noGrp="1"/>
          </p:cNvSpPr>
          <p:nvPr>
            <p:ph type="title"/>
          </p:nvPr>
        </p:nvSpPr>
        <p:spPr>
          <a:xfrm>
            <a:off x="683568" y="476672"/>
            <a:ext cx="7543800" cy="914400"/>
          </a:xfrm>
        </p:spPr>
        <p:txBody>
          <a:bodyPr/>
          <a:lstStyle/>
          <a:p>
            <a:r>
              <a:rPr lang="en-CA" dirty="0" smtClean="0"/>
              <a:t>Aboriginal Peoples</a:t>
            </a:r>
            <a:endParaRPr lang="en-CA" dirty="0"/>
          </a:p>
        </p:txBody>
      </p:sp>
    </p:spTree>
    <p:extLst>
      <p:ext uri="{BB962C8B-B14F-4D97-AF65-F5344CB8AC3E}">
        <p14:creationId xmlns:p14="http://schemas.microsoft.com/office/powerpoint/2010/main" val="16102099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CA" dirty="0" smtClean="0"/>
              <a:t>Groups found in Nova Scotia: Passamaquoddy, </a:t>
            </a:r>
            <a:r>
              <a:rPr lang="en-CA" dirty="0" err="1" smtClean="0"/>
              <a:t>Penobscot</a:t>
            </a:r>
            <a:r>
              <a:rPr lang="en-CA" dirty="0" smtClean="0"/>
              <a:t> and </a:t>
            </a:r>
            <a:r>
              <a:rPr lang="en-CA" dirty="0" err="1" smtClean="0"/>
              <a:t>Mi’kmaq</a:t>
            </a:r>
            <a:endParaRPr lang="en-CA" dirty="0" smtClean="0"/>
          </a:p>
          <a:p>
            <a:r>
              <a:rPr lang="en-CA" dirty="0" smtClean="0"/>
              <a:t>Resources used: Birch, deer, caribou, river, and ocean fish.</a:t>
            </a:r>
            <a:endParaRPr lang="en-CA" dirty="0"/>
          </a:p>
        </p:txBody>
      </p:sp>
      <p:sp>
        <p:nvSpPr>
          <p:cNvPr id="2" name="Title 1"/>
          <p:cNvSpPr>
            <a:spLocks noGrp="1"/>
          </p:cNvSpPr>
          <p:nvPr>
            <p:ph type="title"/>
          </p:nvPr>
        </p:nvSpPr>
        <p:spPr/>
        <p:txBody>
          <a:bodyPr/>
          <a:lstStyle/>
          <a:p>
            <a:r>
              <a:rPr lang="en-CA" dirty="0" smtClean="0"/>
              <a:t>Aboriginal Peoples</a:t>
            </a:r>
            <a:endParaRPr lang="en-CA" dirty="0"/>
          </a:p>
        </p:txBody>
      </p:sp>
    </p:spTree>
    <p:extLst>
      <p:ext uri="{BB962C8B-B14F-4D97-AF65-F5344CB8AC3E}">
        <p14:creationId xmlns:p14="http://schemas.microsoft.com/office/powerpoint/2010/main" val="16040282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40768"/>
            <a:ext cx="8229600" cy="4785395"/>
          </a:xfrm>
        </p:spPr>
        <p:txBody>
          <a:bodyPr>
            <a:normAutofit/>
          </a:bodyPr>
          <a:lstStyle/>
          <a:p>
            <a:r>
              <a:rPr lang="en-CA" dirty="0"/>
              <a:t>How did the First Nations and the Inuit meet their needs in the past</a:t>
            </a:r>
            <a:r>
              <a:rPr lang="en-CA" dirty="0" smtClean="0"/>
              <a:t>?</a:t>
            </a:r>
          </a:p>
          <a:p>
            <a:pPr marL="0" indent="0">
              <a:buNone/>
            </a:pPr>
            <a:r>
              <a:rPr lang="en-CA" i="1" dirty="0" smtClean="0"/>
              <a:t>By making things by hand, mostly using stone and bone tools.</a:t>
            </a:r>
            <a:endParaRPr lang="en-CA" i="1" dirty="0"/>
          </a:p>
          <a:p>
            <a:r>
              <a:rPr lang="en-CA" dirty="0" smtClean="0"/>
              <a:t>For example:</a:t>
            </a:r>
          </a:p>
          <a:p>
            <a:pPr marL="0" indent="0">
              <a:buNone/>
            </a:pPr>
            <a:r>
              <a:rPr lang="en-CA" i="1" dirty="0" smtClean="0"/>
              <a:t>The Innu used all parts of the caribou. The meat was used for food, the bones were made into tools, and hides were used for shelter, clothing, and footwear.</a:t>
            </a:r>
            <a:endParaRPr lang="en-CA" i="1" dirty="0"/>
          </a:p>
        </p:txBody>
      </p:sp>
      <p:sp>
        <p:nvSpPr>
          <p:cNvPr id="2" name="Title 1"/>
          <p:cNvSpPr>
            <a:spLocks noGrp="1"/>
          </p:cNvSpPr>
          <p:nvPr>
            <p:ph type="title"/>
          </p:nvPr>
        </p:nvSpPr>
        <p:spPr/>
        <p:txBody>
          <a:bodyPr/>
          <a:lstStyle/>
          <a:p>
            <a:r>
              <a:rPr lang="en-CA" dirty="0" smtClean="0"/>
              <a:t>PRODUCTION</a:t>
            </a:r>
            <a:endParaRPr lang="en-CA" dirty="0"/>
          </a:p>
        </p:txBody>
      </p:sp>
    </p:spTree>
    <p:extLst>
      <p:ext uri="{BB962C8B-B14F-4D97-AF65-F5344CB8AC3E}">
        <p14:creationId xmlns:p14="http://schemas.microsoft.com/office/powerpoint/2010/main" val="324283927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Elemental">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Elemental</Template>
  <TotalTime>165</TotalTime>
  <Words>687</Words>
  <Application>Microsoft Office PowerPoint</Application>
  <PresentationFormat>On-screen Show (4:3)</PresentationFormat>
  <Paragraphs>59</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Elemental</vt:lpstr>
      <vt:lpstr>FIRST NATIONS &amp; INUIT ECONOMIES</vt:lpstr>
      <vt:lpstr>QUESTIONS</vt:lpstr>
      <vt:lpstr>PREDICT</vt:lpstr>
      <vt:lpstr>NEEDS VERSUS WANTS</vt:lpstr>
      <vt:lpstr>Needs and Wants: Over 300 Years Ago</vt:lpstr>
      <vt:lpstr>First Nations and Inuit Economies</vt:lpstr>
      <vt:lpstr>Aboriginal Peoples</vt:lpstr>
      <vt:lpstr>Aboriginal Peoples</vt:lpstr>
      <vt:lpstr>PRODUCTION</vt:lpstr>
      <vt:lpstr>Nomadic Groups</vt:lpstr>
      <vt:lpstr>PowerPoint Presentation</vt:lpstr>
      <vt:lpstr>DISTRIBUTION</vt:lpstr>
      <vt:lpstr>No One Owns The Land!</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FIRST NATIONS &amp; INUIT ECONOMIES</dc:title>
  <dc:creator>Student</dc:creator>
  <cp:lastModifiedBy>Student</cp:lastModifiedBy>
  <cp:revision>10</cp:revision>
  <dcterms:created xsi:type="dcterms:W3CDTF">2014-10-27T16:32:46Z</dcterms:created>
  <dcterms:modified xsi:type="dcterms:W3CDTF">2016-10-24T14:41:58Z</dcterms:modified>
</cp:coreProperties>
</file>