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C8D3A8-D821-414B-BD25-28525F7ACED9}" type="datetimeFigureOut">
              <a:rPr lang="en-US" smtClean="0"/>
              <a:t>1/5/2017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C78F2C-3D3B-4512-A152-B02AE6CAED3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MSLgxj2dx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F0gyQ6V74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Poetry Devices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Symbol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Definition: something which represents something else besides itself. 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  <a:r>
              <a:rPr lang="en-CA" i="1" dirty="0" smtClean="0"/>
              <a:t>The dove, with olive branch in beak,</a:t>
            </a:r>
            <a:br>
              <a:rPr lang="en-CA" i="1" dirty="0" smtClean="0"/>
            </a:br>
            <a:r>
              <a:rPr lang="en-CA" i="1" dirty="0" smtClean="0"/>
              <a:t>	Glides over all the land</a:t>
            </a:r>
            <a:br>
              <a:rPr lang="en-CA" i="1" dirty="0" smtClean="0"/>
            </a:br>
            <a:r>
              <a:rPr lang="en-CA" i="1" dirty="0" smtClean="0"/>
              <a:t>	Searching for a place to light.</a:t>
            </a:r>
            <a:br>
              <a:rPr lang="en-CA" i="1" dirty="0" smtClean="0"/>
            </a:br>
            <a:r>
              <a:rPr lang="en-CA" i="1" dirty="0" smtClean="0"/>
              <a:t>	Storms of war linger on every hand,</a:t>
            </a:r>
            <a:br>
              <a:rPr lang="en-CA" i="1" dirty="0" smtClean="0"/>
            </a:br>
            <a:r>
              <a:rPr lang="en-CA" i="1" dirty="0" smtClean="0"/>
              <a:t>	Everywhere the hawk does fight. </a:t>
            </a:r>
          </a:p>
          <a:p>
            <a:r>
              <a:rPr lang="en-CA" dirty="0" smtClean="0"/>
              <a:t>The dove is a symbol of peace, and the hawk is a symbol of war. Using them in poetry gives an image without having to explain in detail.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>
                <a:hlinkClick r:id="rId2"/>
              </a:rPr>
              <a:t>https://</a:t>
            </a:r>
            <a:r>
              <a:rPr lang="en-CA" smtClean="0">
                <a:hlinkClick r:id="rId2"/>
              </a:rPr>
              <a:t>www.youtube.com/watch?v=vMSLgxj2dxk</a:t>
            </a:r>
            <a:endParaRPr lang="en-CA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Poetic Devices in song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www.youtube.com/watch?v=eF0gyQ6V74Q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7239000" cy="914360"/>
          </a:xfrm>
        </p:spPr>
        <p:txBody>
          <a:bodyPr>
            <a:normAutofit/>
          </a:bodyPr>
          <a:lstStyle/>
          <a:p>
            <a:r>
              <a:rPr lang="en-CA" b="1" dirty="0" smtClean="0"/>
              <a:t>Alliteration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Definition: the repetition of a beginning sound.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i="1" dirty="0" smtClean="0"/>
              <a:t>Rain reigns roughly through the day.</a:t>
            </a:r>
          </a:p>
          <a:p>
            <a:pPr>
              <a:buNone/>
            </a:pPr>
            <a:endParaRPr lang="en-CA" i="1" dirty="0"/>
          </a:p>
          <a:p>
            <a:pPr>
              <a:buNone/>
            </a:pPr>
            <a:r>
              <a:rPr lang="en-CA" i="1" dirty="0" smtClean="0"/>
              <a:t>She sells seashells by the seashore.</a:t>
            </a:r>
          </a:p>
          <a:p>
            <a:pPr>
              <a:buNone/>
            </a:pPr>
            <a:endParaRPr lang="en-CA" i="1" dirty="0"/>
          </a:p>
          <a:p>
            <a:pPr>
              <a:buNone/>
            </a:pPr>
            <a:endParaRPr lang="en-CA" i="1" dirty="0" smtClean="0"/>
          </a:p>
        </p:txBody>
      </p:sp>
      <p:pic>
        <p:nvPicPr>
          <p:cNvPr id="1026" name="Picture 2" descr="Image result for examples of all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2177"/>
            <a:ext cx="25527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xamples of alliter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0" t="11277" r="12113" b="15024"/>
          <a:stretch/>
        </p:blipFill>
        <p:spPr bwMode="auto">
          <a:xfrm>
            <a:off x="467544" y="3685284"/>
            <a:ext cx="4114800" cy="297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42352"/>
          </a:xfrm>
        </p:spPr>
        <p:txBody>
          <a:bodyPr/>
          <a:lstStyle/>
          <a:p>
            <a:r>
              <a:rPr lang="en-CA" dirty="0" smtClean="0"/>
              <a:t>Allusion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7704856" cy="511496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Definition: a </a:t>
            </a:r>
            <a:r>
              <a:rPr lang="en-CA" dirty="0" smtClean="0"/>
              <a:t>reference </a:t>
            </a:r>
            <a:r>
              <a:rPr lang="en-CA" dirty="0" smtClean="0"/>
              <a:t>to someone or something in history or literature that creates a mental picture.</a:t>
            </a:r>
          </a:p>
          <a:p>
            <a:r>
              <a:rPr lang="en-CA" dirty="0" smtClean="0"/>
              <a:t>Examples:</a:t>
            </a:r>
            <a:endParaRPr lang="en-CA" dirty="0" smtClean="0"/>
          </a:p>
          <a:p>
            <a:pPr>
              <a:buNone/>
            </a:pPr>
            <a:r>
              <a:rPr lang="en-CA" i="1" dirty="0" smtClean="0"/>
              <a:t>Christy didn't like to spend money. She was no Scrooge, but she seldom purchased anything except the bare necessities</a:t>
            </a:r>
            <a:r>
              <a:rPr lang="en-CA" i="1" dirty="0" smtClean="0"/>
              <a:t>.</a:t>
            </a:r>
          </a:p>
          <a:p>
            <a:pPr>
              <a:buNone/>
            </a:pPr>
            <a:endParaRPr lang="en-CA" i="1" dirty="0" smtClean="0"/>
          </a:p>
          <a:p>
            <a:pPr>
              <a:buNone/>
            </a:pPr>
            <a:r>
              <a:rPr lang="en-CA" i="1" dirty="0"/>
              <a:t>Little did I know</a:t>
            </a:r>
            <a:r>
              <a:rPr lang="en-CA" i="1" dirty="0"/>
              <a:t/>
            </a:r>
            <a:br>
              <a:rPr lang="en-CA" i="1" dirty="0"/>
            </a:br>
            <a:r>
              <a:rPr lang="en-CA" i="1" dirty="0"/>
              <a:t>That you were Romeo, you were throwing pebbles,</a:t>
            </a:r>
            <a:r>
              <a:rPr lang="en-CA" i="1" dirty="0"/>
              <a:t/>
            </a:r>
            <a:br>
              <a:rPr lang="en-CA" i="1" dirty="0"/>
            </a:br>
            <a:r>
              <a:rPr lang="en-CA" i="1" dirty="0"/>
              <a:t>And my daddy said, "Stay away from Juliet</a:t>
            </a:r>
            <a:r>
              <a:rPr lang="en-CA" i="1" dirty="0" smtClean="0"/>
              <a:t>.“</a:t>
            </a:r>
          </a:p>
          <a:p>
            <a:pPr>
              <a:buNone/>
            </a:pPr>
            <a:r>
              <a:rPr lang="en-CA" i="1" dirty="0" smtClean="0"/>
              <a:t>                                                        ~ T. Swift</a:t>
            </a:r>
            <a:endParaRPr lang="en-CA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Hyperbole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Definition: extreme exaggeration for effect.</a:t>
            </a:r>
          </a:p>
          <a:p>
            <a:r>
              <a:rPr lang="en-CA" dirty="0" smtClean="0"/>
              <a:t>Examples:</a:t>
            </a:r>
          </a:p>
          <a:p>
            <a:pPr>
              <a:buNone/>
            </a:pPr>
            <a:r>
              <a:rPr lang="en-CA" i="1" dirty="0" smtClean="0"/>
              <a:t>Emma’s book bag weighed a ton.</a:t>
            </a:r>
          </a:p>
          <a:p>
            <a:pPr>
              <a:buNone/>
            </a:pPr>
            <a:endParaRPr lang="en-CA" i="1" dirty="0" smtClean="0"/>
          </a:p>
          <a:p>
            <a:pPr>
              <a:buNone/>
            </a:pPr>
            <a:endParaRPr lang="en-CA" i="1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2050" name="Picture 2" descr="Image result for examples of hyperbo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" t="8522" r="36741" b="7841"/>
          <a:stretch/>
        </p:blipFill>
        <p:spPr bwMode="auto">
          <a:xfrm>
            <a:off x="3780538" y="3933056"/>
            <a:ext cx="5053904" cy="275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examples of hyperb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CA" dirty="0" smtClean="0"/>
              <a:t>Metaphor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/>
          </a:bodyPr>
          <a:lstStyle/>
          <a:p>
            <a:r>
              <a:rPr lang="en-CA" dirty="0" smtClean="0"/>
              <a:t>Definition: the comparison of two unlike things by saying one is the other. </a:t>
            </a:r>
          </a:p>
          <a:p>
            <a:r>
              <a:rPr lang="en-CA" dirty="0" smtClean="0"/>
              <a:t>Example:</a:t>
            </a:r>
          </a:p>
          <a:p>
            <a:pPr>
              <a:buNone/>
            </a:pPr>
            <a:r>
              <a:rPr lang="en-CA" i="1" dirty="0" smtClean="0"/>
              <a:t>		</a:t>
            </a:r>
            <a:r>
              <a:rPr lang="en-CA" i="1" dirty="0" smtClean="0"/>
              <a:t>Clouds </a:t>
            </a:r>
            <a:r>
              <a:rPr lang="en-CA" i="1" dirty="0" smtClean="0"/>
              <a:t>are ships in full sail</a:t>
            </a:r>
          </a:p>
          <a:p>
            <a:pPr>
              <a:buNone/>
            </a:pPr>
            <a:r>
              <a:rPr lang="en-CA" i="1" dirty="0" smtClean="0"/>
              <a:t>		Racing across the sky-blue sea.</a:t>
            </a:r>
          </a:p>
          <a:p>
            <a:pPr>
              <a:buNone/>
            </a:pPr>
            <a:r>
              <a:rPr lang="en-CA" i="1" dirty="0" smtClean="0"/>
              <a:t>		Wind fills the cotton canvas</a:t>
            </a:r>
          </a:p>
          <a:p>
            <a:pPr>
              <a:buNone/>
            </a:pPr>
            <a:r>
              <a:rPr lang="en-CA" i="1" dirty="0" smtClean="0"/>
              <a:t>		Pushing them further away from me. </a:t>
            </a:r>
          </a:p>
          <a:p>
            <a:r>
              <a:rPr lang="en-CA" dirty="0"/>
              <a:t>C</a:t>
            </a:r>
            <a:r>
              <a:rPr lang="en-CA" dirty="0" smtClean="0"/>
              <a:t>louds </a:t>
            </a:r>
            <a:r>
              <a:rPr lang="en-CA" dirty="0" smtClean="0"/>
              <a:t>are compared to ships.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CA" dirty="0" smtClean="0"/>
              <a:t>Simile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/>
          </a:bodyPr>
          <a:lstStyle/>
          <a:p>
            <a:r>
              <a:rPr lang="en-CA" dirty="0" smtClean="0"/>
              <a:t>Definition: the comparison of two unlike things by saying one is like or as the other. </a:t>
            </a:r>
          </a:p>
          <a:p>
            <a:pPr>
              <a:buNone/>
            </a:pPr>
            <a:r>
              <a:rPr lang="en-CA" dirty="0" smtClean="0"/>
              <a:t>		</a:t>
            </a:r>
            <a:r>
              <a:rPr lang="en-CA" i="1" dirty="0" smtClean="0"/>
              <a:t>Clouds </a:t>
            </a:r>
            <a:r>
              <a:rPr lang="en-CA" i="1" dirty="0" smtClean="0"/>
              <a:t>are </a:t>
            </a:r>
            <a:r>
              <a:rPr lang="en-CA" b="1" i="1" u="sng" dirty="0" smtClean="0"/>
              <a:t>like</a:t>
            </a:r>
            <a:r>
              <a:rPr lang="en-CA" i="1" dirty="0" smtClean="0"/>
              <a:t> ships in full sail</a:t>
            </a:r>
            <a:br>
              <a:rPr lang="en-CA" i="1" dirty="0" smtClean="0"/>
            </a:br>
            <a:r>
              <a:rPr lang="en-CA" i="1" dirty="0" smtClean="0"/>
              <a:t>	Racing across the sky-blue sea.</a:t>
            </a:r>
            <a:br>
              <a:rPr lang="en-CA" i="1" dirty="0" smtClean="0"/>
            </a:br>
            <a:r>
              <a:rPr lang="en-CA" i="1" dirty="0" smtClean="0"/>
              <a:t>	Wind fills the cotton canvas</a:t>
            </a:r>
            <a:br>
              <a:rPr lang="en-CA" i="1" dirty="0" smtClean="0"/>
            </a:br>
            <a:r>
              <a:rPr lang="en-CA" i="1" dirty="0" smtClean="0"/>
              <a:t>	Pushing them further away from me.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 </a:t>
            </a:r>
          </a:p>
          <a:p>
            <a:r>
              <a:rPr lang="en-CA" dirty="0" smtClean="0"/>
              <a:t>Both </a:t>
            </a:r>
            <a:r>
              <a:rPr lang="en-CA" dirty="0" smtClean="0"/>
              <a:t>metaphor and simile are comparisons of unlike things, but metaphor states one thing </a:t>
            </a:r>
            <a:r>
              <a:rPr lang="en-CA" b="1" dirty="0" smtClean="0"/>
              <a:t>is</a:t>
            </a:r>
            <a:r>
              <a:rPr lang="en-CA" dirty="0" smtClean="0"/>
              <a:t> the other while simile says one is </a:t>
            </a:r>
            <a:r>
              <a:rPr lang="en-CA" b="1" dirty="0" smtClean="0"/>
              <a:t>like</a:t>
            </a:r>
            <a:r>
              <a:rPr lang="en-CA" dirty="0" smtClean="0"/>
              <a:t> the other, or</a:t>
            </a:r>
            <a:r>
              <a:rPr lang="en-CA" b="1" dirty="0" smtClean="0"/>
              <a:t> as </a:t>
            </a:r>
            <a:r>
              <a:rPr lang="en-CA" dirty="0" smtClean="0"/>
              <a:t>the other.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Onomatopoeia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Definition: the sound a thing makes .</a:t>
            </a:r>
          </a:p>
          <a:p>
            <a:pPr>
              <a:buNone/>
            </a:pPr>
            <a:r>
              <a:rPr lang="en-CA" dirty="0" smtClean="0"/>
              <a:t>		</a:t>
            </a:r>
            <a:r>
              <a:rPr lang="en-CA" i="1" dirty="0" smtClean="0"/>
              <a:t>Roaring with the pain</a:t>
            </a:r>
            <a:br>
              <a:rPr lang="en-CA" i="1" dirty="0" smtClean="0"/>
            </a:br>
            <a:r>
              <a:rPr lang="en-CA" i="1" dirty="0" smtClean="0"/>
              <a:t>	Caused by flashing lightning strikes,</a:t>
            </a:r>
            <a:br>
              <a:rPr lang="en-CA" i="1" dirty="0" smtClean="0"/>
            </a:br>
            <a:r>
              <a:rPr lang="en-CA" i="1" dirty="0" smtClean="0"/>
              <a:t>	Thunders yells, "</a:t>
            </a:r>
            <a:r>
              <a:rPr lang="en-CA" i="1" dirty="0" err="1" smtClean="0"/>
              <a:t>Booooom</a:t>
            </a:r>
            <a:r>
              <a:rPr lang="en-CA" i="1" dirty="0" smtClean="0"/>
              <a:t>! </a:t>
            </a:r>
            <a:r>
              <a:rPr lang="en-CA" i="1" dirty="0" err="1" smtClean="0"/>
              <a:t>Craaaashhhh</a:t>
            </a:r>
            <a:r>
              <a:rPr lang="en-CA" i="1" dirty="0" smtClean="0"/>
              <a:t>! </a:t>
            </a:r>
            <a:r>
              <a:rPr lang="en-CA" i="1" dirty="0" err="1" smtClean="0"/>
              <a:t>Yeow</a:t>
            </a:r>
            <a:r>
              <a:rPr lang="en-CA" i="1" dirty="0" smtClean="0"/>
              <a:t>!"</a:t>
            </a:r>
            <a:br>
              <a:rPr lang="en-CA" i="1" dirty="0" smtClean="0"/>
            </a:br>
            <a:r>
              <a:rPr lang="en-CA" i="1" dirty="0" smtClean="0"/>
              <a:t>	Then mumbles, rumbling on its way. </a:t>
            </a:r>
          </a:p>
          <a:p>
            <a:pPr>
              <a:buNone/>
            </a:pPr>
            <a:r>
              <a:rPr lang="en-CA" i="1" dirty="0" smtClean="0"/>
              <a:t>		</a:t>
            </a:r>
            <a:r>
              <a:rPr lang="en-CA" i="1" dirty="0" err="1" smtClean="0"/>
              <a:t>Grrrr</a:t>
            </a:r>
            <a:r>
              <a:rPr lang="en-CA" i="1" dirty="0" smtClean="0"/>
              <a:t>, the lion's cry echoes</a:t>
            </a:r>
            <a:br>
              <a:rPr lang="en-CA" i="1" dirty="0" smtClean="0"/>
            </a:br>
            <a:r>
              <a:rPr lang="en-CA" i="1" dirty="0" smtClean="0"/>
              <a:t>	Through the jungle's den</a:t>
            </a:r>
            <a:br>
              <a:rPr lang="en-CA" i="1" dirty="0" smtClean="0"/>
            </a:br>
            <a:r>
              <a:rPr lang="en-CA" i="1" dirty="0" smtClean="0"/>
              <a:t>	Causing creatures small</a:t>
            </a:r>
            <a:br>
              <a:rPr lang="en-CA" i="1" dirty="0" smtClean="0"/>
            </a:br>
            <a:r>
              <a:rPr lang="en-CA" i="1" dirty="0" smtClean="0"/>
              <a:t>	To scurry to their holes. </a:t>
            </a:r>
          </a:p>
          <a:p>
            <a:r>
              <a:rPr lang="en-CA" dirty="0" err="1" smtClean="0"/>
              <a:t>Boooom</a:t>
            </a:r>
            <a:r>
              <a:rPr lang="en-CA" dirty="0" smtClean="0"/>
              <a:t>, </a:t>
            </a:r>
            <a:r>
              <a:rPr lang="en-CA" dirty="0" err="1" smtClean="0"/>
              <a:t>craaaashhh</a:t>
            </a:r>
            <a:r>
              <a:rPr lang="en-CA" dirty="0" smtClean="0"/>
              <a:t>, </a:t>
            </a:r>
            <a:r>
              <a:rPr lang="en-CA" dirty="0" err="1" smtClean="0"/>
              <a:t>yeow</a:t>
            </a:r>
            <a:r>
              <a:rPr lang="en-CA" dirty="0" smtClean="0"/>
              <a:t>, and </a:t>
            </a:r>
            <a:r>
              <a:rPr lang="en-CA" dirty="0" err="1" smtClean="0"/>
              <a:t>grrrrr</a:t>
            </a:r>
            <a:r>
              <a:rPr lang="en-CA" dirty="0" smtClean="0"/>
              <a:t> are examples of </a:t>
            </a:r>
            <a:r>
              <a:rPr lang="en-CA" dirty="0" err="1" smtClean="0"/>
              <a:t>onomatapoeia</a:t>
            </a:r>
            <a:r>
              <a:rPr lang="en-CA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059944"/>
          </a:xfrm>
        </p:spPr>
        <p:txBody>
          <a:bodyPr>
            <a:normAutofit/>
          </a:bodyPr>
          <a:lstStyle/>
          <a:p>
            <a:r>
              <a:rPr lang="en-CA" dirty="0" smtClean="0"/>
              <a:t>Definition: the giving of human traits to non-human things incapable of having those traits. </a:t>
            </a:r>
          </a:p>
          <a:p>
            <a:pPr marL="0" indent="0">
              <a:buNone/>
            </a:pPr>
            <a:r>
              <a:rPr lang="en-CA" i="1" dirty="0" smtClean="0"/>
              <a:t>I </a:t>
            </a:r>
            <a:r>
              <a:rPr lang="en-CA" i="1" dirty="0"/>
              <a:t>walk a lonely road</a:t>
            </a:r>
            <a:br>
              <a:rPr lang="en-CA" i="1" dirty="0"/>
            </a:br>
            <a:r>
              <a:rPr lang="en-CA" i="1" dirty="0"/>
              <a:t>The only one that I have ever known</a:t>
            </a:r>
            <a:br>
              <a:rPr lang="en-CA" i="1" dirty="0"/>
            </a:br>
            <a:r>
              <a:rPr lang="en-CA" i="1" dirty="0"/>
              <a:t>Don't know where it goes</a:t>
            </a:r>
            <a:br>
              <a:rPr lang="en-CA" i="1" dirty="0"/>
            </a:br>
            <a:r>
              <a:rPr lang="en-CA" i="1" dirty="0"/>
              <a:t>But it's only me, and I walk alone</a:t>
            </a:r>
          </a:p>
          <a:p>
            <a:pPr marL="0" indent="0">
              <a:buNone/>
            </a:pPr>
            <a:r>
              <a:rPr lang="en-CA" i="1" dirty="0"/>
              <a:t>I walk this empty street</a:t>
            </a:r>
            <a:br>
              <a:rPr lang="en-CA" i="1" dirty="0"/>
            </a:br>
            <a:r>
              <a:rPr lang="en-CA" i="1" dirty="0"/>
              <a:t>On the boulevard of broken dreams</a:t>
            </a:r>
            <a:br>
              <a:rPr lang="en-CA" i="1" dirty="0"/>
            </a:br>
            <a:r>
              <a:rPr lang="en-CA" i="1" dirty="0"/>
              <a:t>Where the city sleeps</a:t>
            </a:r>
            <a:br>
              <a:rPr lang="en-CA" i="1" dirty="0"/>
            </a:br>
            <a:r>
              <a:rPr lang="en-CA" i="1" dirty="0"/>
              <a:t>And I'm the only one, and I walk alone</a:t>
            </a:r>
          </a:p>
          <a:p>
            <a:r>
              <a:rPr lang="en-CA" dirty="0" smtClean="0"/>
              <a:t>Green Day, Boulevard of </a:t>
            </a:r>
            <a:r>
              <a:rPr lang="en-CA" smtClean="0"/>
              <a:t>Broken Dreams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346</TotalTime>
  <Words>179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Poetry Devices</vt:lpstr>
      <vt:lpstr>Poetic Devices in song</vt:lpstr>
      <vt:lpstr>Alliteration</vt:lpstr>
      <vt:lpstr>Allusion</vt:lpstr>
      <vt:lpstr>Hyperbole</vt:lpstr>
      <vt:lpstr>Metaphor</vt:lpstr>
      <vt:lpstr>Simile</vt:lpstr>
      <vt:lpstr>Onomatopoeia</vt:lpstr>
      <vt:lpstr>Personification</vt:lpstr>
      <vt:lpstr>Symbol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Devices</dc:title>
  <dc:creator>Sarah</dc:creator>
  <cp:lastModifiedBy>Student</cp:lastModifiedBy>
  <cp:revision>22</cp:revision>
  <dcterms:created xsi:type="dcterms:W3CDTF">2012-02-12T19:42:51Z</dcterms:created>
  <dcterms:modified xsi:type="dcterms:W3CDTF">2017-01-05T13:49:59Z</dcterms:modified>
</cp:coreProperties>
</file>