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6FA43-E905-451B-8FB2-9C740BC948B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913C406-F414-4538-A1D9-2722F4267272}">
      <dgm:prSet phldrT="[Text]"/>
      <dgm:spPr/>
      <dgm:t>
        <a:bodyPr/>
        <a:lstStyle/>
        <a:p>
          <a:r>
            <a:rPr lang="en-CA" dirty="0" smtClean="0"/>
            <a:t>Demands for more consumer goods</a:t>
          </a:r>
          <a:endParaRPr lang="en-CA" dirty="0"/>
        </a:p>
      </dgm:t>
    </dgm:pt>
    <dgm:pt modelId="{844CCDD7-9578-49DA-9051-3FB0ACC1B69E}" type="parTrans" cxnId="{85A2D6AF-8722-4BFF-8C52-373B6E07214C}">
      <dgm:prSet/>
      <dgm:spPr/>
      <dgm:t>
        <a:bodyPr/>
        <a:lstStyle/>
        <a:p>
          <a:endParaRPr lang="en-CA"/>
        </a:p>
      </dgm:t>
    </dgm:pt>
    <dgm:pt modelId="{90876DF3-4F13-4084-A704-273E8916D780}" type="sibTrans" cxnId="{85A2D6AF-8722-4BFF-8C52-373B6E07214C}">
      <dgm:prSet/>
      <dgm:spPr/>
      <dgm:t>
        <a:bodyPr/>
        <a:lstStyle/>
        <a:p>
          <a:endParaRPr lang="en-CA"/>
        </a:p>
      </dgm:t>
    </dgm:pt>
    <dgm:pt modelId="{2ECA6592-868D-4FC6-9AC4-02DFDDF5CF0F}">
      <dgm:prSet phldrT="[Text]"/>
      <dgm:spPr/>
      <dgm:t>
        <a:bodyPr/>
        <a:lstStyle/>
        <a:p>
          <a:r>
            <a:rPr lang="en-CA" dirty="0" smtClean="0"/>
            <a:t>Producers increase investment spending</a:t>
          </a:r>
          <a:endParaRPr lang="en-CA" dirty="0"/>
        </a:p>
      </dgm:t>
    </dgm:pt>
    <dgm:pt modelId="{03D14E3C-874E-4A36-BA6D-B1DC7F1FC0AD}" type="parTrans" cxnId="{A79C44D1-0BE1-4ED9-9E35-3F3666D1A646}">
      <dgm:prSet/>
      <dgm:spPr/>
      <dgm:t>
        <a:bodyPr/>
        <a:lstStyle/>
        <a:p>
          <a:endParaRPr lang="en-CA"/>
        </a:p>
      </dgm:t>
    </dgm:pt>
    <dgm:pt modelId="{274BB736-CBA2-4A66-B33B-FB3DE006A8CD}" type="sibTrans" cxnId="{A79C44D1-0BE1-4ED9-9E35-3F3666D1A646}">
      <dgm:prSet/>
      <dgm:spPr/>
      <dgm:t>
        <a:bodyPr/>
        <a:lstStyle/>
        <a:p>
          <a:endParaRPr lang="en-CA"/>
        </a:p>
      </dgm:t>
    </dgm:pt>
    <dgm:pt modelId="{E943BB3A-010B-4F07-9624-8BC76CE97923}">
      <dgm:prSet phldrT="[Text]"/>
      <dgm:spPr/>
      <dgm:t>
        <a:bodyPr/>
        <a:lstStyle/>
        <a:p>
          <a:r>
            <a:rPr lang="en-CA" dirty="0" smtClean="0"/>
            <a:t>Producers increase production to increase profits</a:t>
          </a:r>
          <a:endParaRPr lang="en-CA" dirty="0"/>
        </a:p>
      </dgm:t>
    </dgm:pt>
    <dgm:pt modelId="{B68CCE1B-DB04-48ED-91C7-C0E7A8A39492}" type="parTrans" cxnId="{E6D54BAA-BEA9-4FAF-A5AB-EF244EF33C52}">
      <dgm:prSet/>
      <dgm:spPr/>
      <dgm:t>
        <a:bodyPr/>
        <a:lstStyle/>
        <a:p>
          <a:endParaRPr lang="en-CA"/>
        </a:p>
      </dgm:t>
    </dgm:pt>
    <dgm:pt modelId="{3EE8442D-BA94-4E8E-9E14-08BB42CF004C}" type="sibTrans" cxnId="{E6D54BAA-BEA9-4FAF-A5AB-EF244EF33C52}">
      <dgm:prSet/>
      <dgm:spPr/>
      <dgm:t>
        <a:bodyPr/>
        <a:lstStyle/>
        <a:p>
          <a:endParaRPr lang="en-CA"/>
        </a:p>
      </dgm:t>
    </dgm:pt>
    <dgm:pt modelId="{07CF59C3-5133-45B4-8499-499AE7CA4230}">
      <dgm:prSet phldrT="[Text]"/>
      <dgm:spPr/>
      <dgm:t>
        <a:bodyPr/>
        <a:lstStyle/>
        <a:p>
          <a:r>
            <a:rPr lang="en-CA" dirty="0" smtClean="0"/>
            <a:t>Producers need more workers = more jobs</a:t>
          </a:r>
          <a:endParaRPr lang="en-CA" dirty="0"/>
        </a:p>
      </dgm:t>
    </dgm:pt>
    <dgm:pt modelId="{D09DAB63-D32E-4E1F-A7D2-25DACD4272E1}" type="parTrans" cxnId="{A8373411-E47E-424E-A27F-B29DAC2BDEE2}">
      <dgm:prSet/>
      <dgm:spPr/>
      <dgm:t>
        <a:bodyPr/>
        <a:lstStyle/>
        <a:p>
          <a:endParaRPr lang="en-CA"/>
        </a:p>
      </dgm:t>
    </dgm:pt>
    <dgm:pt modelId="{573EA97E-E24C-42CD-B448-A300D0D68EB6}" type="sibTrans" cxnId="{A8373411-E47E-424E-A27F-B29DAC2BDEE2}">
      <dgm:prSet/>
      <dgm:spPr/>
      <dgm:t>
        <a:bodyPr/>
        <a:lstStyle/>
        <a:p>
          <a:endParaRPr lang="en-CA"/>
        </a:p>
      </dgm:t>
    </dgm:pt>
    <dgm:pt modelId="{F3A40287-9ED8-4AB0-A498-BBF8AA168C1E}">
      <dgm:prSet phldrT="[Text]"/>
      <dgm:spPr/>
      <dgm:t>
        <a:bodyPr/>
        <a:lstStyle/>
        <a:p>
          <a:r>
            <a:rPr lang="en-CA" dirty="0" smtClean="0"/>
            <a:t>Consumer spending</a:t>
          </a:r>
          <a:endParaRPr lang="en-CA" dirty="0"/>
        </a:p>
      </dgm:t>
    </dgm:pt>
    <dgm:pt modelId="{14C30A81-3DC9-400B-82C2-3C78C0EFAD6B}" type="parTrans" cxnId="{7AD8FC27-6576-49B6-B108-B723BF328194}">
      <dgm:prSet/>
      <dgm:spPr/>
      <dgm:t>
        <a:bodyPr/>
        <a:lstStyle/>
        <a:p>
          <a:endParaRPr lang="en-CA"/>
        </a:p>
      </dgm:t>
    </dgm:pt>
    <dgm:pt modelId="{90907258-C6F0-4C9B-B7C2-9CEF099AF0B1}" type="sibTrans" cxnId="{7AD8FC27-6576-49B6-B108-B723BF328194}">
      <dgm:prSet/>
      <dgm:spPr/>
      <dgm:t>
        <a:bodyPr/>
        <a:lstStyle/>
        <a:p>
          <a:endParaRPr lang="en-CA"/>
        </a:p>
      </dgm:t>
    </dgm:pt>
    <dgm:pt modelId="{B663171C-0577-4FD1-BD84-1C7589C476B0}" type="pres">
      <dgm:prSet presAssocID="{5766FA43-E905-451B-8FB2-9C740BC948B0}" presName="cycle" presStyleCnt="0">
        <dgm:presLayoutVars>
          <dgm:dir/>
          <dgm:resizeHandles val="exact"/>
        </dgm:presLayoutVars>
      </dgm:prSet>
      <dgm:spPr/>
    </dgm:pt>
    <dgm:pt modelId="{7679326F-F865-44F1-88A8-49B4A889F36D}" type="pres">
      <dgm:prSet presAssocID="{C913C406-F414-4538-A1D9-2722F4267272}" presName="dummy" presStyleCnt="0"/>
      <dgm:spPr/>
    </dgm:pt>
    <dgm:pt modelId="{E01D549E-AE04-4BDB-95CE-08EB92CF4ADA}" type="pres">
      <dgm:prSet presAssocID="{C913C406-F414-4538-A1D9-2722F4267272}" presName="node" presStyleLbl="revTx" presStyleIdx="0" presStyleCnt="5">
        <dgm:presLayoutVars>
          <dgm:bulletEnabled val="1"/>
        </dgm:presLayoutVars>
      </dgm:prSet>
      <dgm:spPr/>
    </dgm:pt>
    <dgm:pt modelId="{9714467C-5AC4-45BF-B41C-B62B3479ECAB}" type="pres">
      <dgm:prSet presAssocID="{90876DF3-4F13-4084-A704-273E8916D780}" presName="sibTrans" presStyleLbl="node1" presStyleIdx="0" presStyleCnt="5"/>
      <dgm:spPr/>
    </dgm:pt>
    <dgm:pt modelId="{EEDC92F0-7833-45DE-9D13-6F81CE3CD58C}" type="pres">
      <dgm:prSet presAssocID="{2ECA6592-868D-4FC6-9AC4-02DFDDF5CF0F}" presName="dummy" presStyleCnt="0"/>
      <dgm:spPr/>
    </dgm:pt>
    <dgm:pt modelId="{6CE87361-3CF8-4DB9-9053-C40728A5B1E2}" type="pres">
      <dgm:prSet presAssocID="{2ECA6592-868D-4FC6-9AC4-02DFDDF5CF0F}" presName="node" presStyleLbl="revTx" presStyleIdx="1" presStyleCnt="5">
        <dgm:presLayoutVars>
          <dgm:bulletEnabled val="1"/>
        </dgm:presLayoutVars>
      </dgm:prSet>
      <dgm:spPr/>
    </dgm:pt>
    <dgm:pt modelId="{57A70399-B698-4FB0-941A-042C0FF0307B}" type="pres">
      <dgm:prSet presAssocID="{274BB736-CBA2-4A66-B33B-FB3DE006A8CD}" presName="sibTrans" presStyleLbl="node1" presStyleIdx="1" presStyleCnt="5"/>
      <dgm:spPr/>
    </dgm:pt>
    <dgm:pt modelId="{210C42ED-5F55-4642-B70C-8983E00E38A2}" type="pres">
      <dgm:prSet presAssocID="{E943BB3A-010B-4F07-9624-8BC76CE97923}" presName="dummy" presStyleCnt="0"/>
      <dgm:spPr/>
    </dgm:pt>
    <dgm:pt modelId="{62A13B5D-A4A7-494D-97E6-AC4E8C7A09B2}" type="pres">
      <dgm:prSet presAssocID="{E943BB3A-010B-4F07-9624-8BC76CE97923}" presName="node" presStyleLbl="revTx" presStyleIdx="2" presStyleCnt="5">
        <dgm:presLayoutVars>
          <dgm:bulletEnabled val="1"/>
        </dgm:presLayoutVars>
      </dgm:prSet>
      <dgm:spPr/>
    </dgm:pt>
    <dgm:pt modelId="{4672C147-CB47-4544-B919-0811E2A8E48F}" type="pres">
      <dgm:prSet presAssocID="{3EE8442D-BA94-4E8E-9E14-08BB42CF004C}" presName="sibTrans" presStyleLbl="node1" presStyleIdx="2" presStyleCnt="5"/>
      <dgm:spPr/>
    </dgm:pt>
    <dgm:pt modelId="{F67DA1EC-BBB3-4EA0-863F-8432C00C27D9}" type="pres">
      <dgm:prSet presAssocID="{07CF59C3-5133-45B4-8499-499AE7CA4230}" presName="dummy" presStyleCnt="0"/>
      <dgm:spPr/>
    </dgm:pt>
    <dgm:pt modelId="{7859A46D-3C80-4023-8C9B-18CE9422AFFB}" type="pres">
      <dgm:prSet presAssocID="{07CF59C3-5133-45B4-8499-499AE7CA4230}" presName="node" presStyleLbl="revTx" presStyleIdx="3" presStyleCnt="5">
        <dgm:presLayoutVars>
          <dgm:bulletEnabled val="1"/>
        </dgm:presLayoutVars>
      </dgm:prSet>
      <dgm:spPr/>
    </dgm:pt>
    <dgm:pt modelId="{ECBD316F-8119-4739-8893-A45C1067227B}" type="pres">
      <dgm:prSet presAssocID="{573EA97E-E24C-42CD-B448-A300D0D68EB6}" presName="sibTrans" presStyleLbl="node1" presStyleIdx="3" presStyleCnt="5"/>
      <dgm:spPr/>
    </dgm:pt>
    <dgm:pt modelId="{42FCED4C-DC49-42A0-B0B9-54BEA2427CE6}" type="pres">
      <dgm:prSet presAssocID="{F3A40287-9ED8-4AB0-A498-BBF8AA168C1E}" presName="dummy" presStyleCnt="0"/>
      <dgm:spPr/>
    </dgm:pt>
    <dgm:pt modelId="{576DF291-8EF8-4A75-AB07-6BEF8320E948}" type="pres">
      <dgm:prSet presAssocID="{F3A40287-9ED8-4AB0-A498-BBF8AA168C1E}" presName="node" presStyleLbl="revTx" presStyleIdx="4" presStyleCnt="5">
        <dgm:presLayoutVars>
          <dgm:bulletEnabled val="1"/>
        </dgm:presLayoutVars>
      </dgm:prSet>
      <dgm:spPr/>
    </dgm:pt>
    <dgm:pt modelId="{760297A1-834F-4753-B32C-C79CCA47D150}" type="pres">
      <dgm:prSet presAssocID="{90907258-C6F0-4C9B-B7C2-9CEF099AF0B1}" presName="sibTrans" presStyleLbl="node1" presStyleIdx="4" presStyleCnt="5"/>
      <dgm:spPr/>
    </dgm:pt>
  </dgm:ptLst>
  <dgm:cxnLst>
    <dgm:cxn modelId="{B98149DD-F113-4BB8-9566-4C5F077CE644}" type="presOf" srcId="{90907258-C6F0-4C9B-B7C2-9CEF099AF0B1}" destId="{760297A1-834F-4753-B32C-C79CCA47D150}" srcOrd="0" destOrd="0" presId="urn:microsoft.com/office/officeart/2005/8/layout/cycle1"/>
    <dgm:cxn modelId="{8285C7DD-E412-4099-B81C-10D1FF611AF0}" type="presOf" srcId="{2ECA6592-868D-4FC6-9AC4-02DFDDF5CF0F}" destId="{6CE87361-3CF8-4DB9-9053-C40728A5B1E2}" srcOrd="0" destOrd="0" presId="urn:microsoft.com/office/officeart/2005/8/layout/cycle1"/>
    <dgm:cxn modelId="{C764BAB3-350D-4F41-B2EE-E6E3C145E04A}" type="presOf" srcId="{E943BB3A-010B-4F07-9624-8BC76CE97923}" destId="{62A13B5D-A4A7-494D-97E6-AC4E8C7A09B2}" srcOrd="0" destOrd="0" presId="urn:microsoft.com/office/officeart/2005/8/layout/cycle1"/>
    <dgm:cxn modelId="{45235186-E24C-4BB1-8C3F-259578442085}" type="presOf" srcId="{90876DF3-4F13-4084-A704-273E8916D780}" destId="{9714467C-5AC4-45BF-B41C-B62B3479ECAB}" srcOrd="0" destOrd="0" presId="urn:microsoft.com/office/officeart/2005/8/layout/cycle1"/>
    <dgm:cxn modelId="{A79C44D1-0BE1-4ED9-9E35-3F3666D1A646}" srcId="{5766FA43-E905-451B-8FB2-9C740BC948B0}" destId="{2ECA6592-868D-4FC6-9AC4-02DFDDF5CF0F}" srcOrd="1" destOrd="0" parTransId="{03D14E3C-874E-4A36-BA6D-B1DC7F1FC0AD}" sibTransId="{274BB736-CBA2-4A66-B33B-FB3DE006A8CD}"/>
    <dgm:cxn modelId="{F144C8EA-D0EF-4AFB-91D7-1448B01D1A1C}" type="presOf" srcId="{F3A40287-9ED8-4AB0-A498-BBF8AA168C1E}" destId="{576DF291-8EF8-4A75-AB07-6BEF8320E948}" srcOrd="0" destOrd="0" presId="urn:microsoft.com/office/officeart/2005/8/layout/cycle1"/>
    <dgm:cxn modelId="{62C6AAC6-6183-4CF9-97E6-74BB84FC47B4}" type="presOf" srcId="{573EA97E-E24C-42CD-B448-A300D0D68EB6}" destId="{ECBD316F-8119-4739-8893-A45C1067227B}" srcOrd="0" destOrd="0" presId="urn:microsoft.com/office/officeart/2005/8/layout/cycle1"/>
    <dgm:cxn modelId="{85A2D6AF-8722-4BFF-8C52-373B6E07214C}" srcId="{5766FA43-E905-451B-8FB2-9C740BC948B0}" destId="{C913C406-F414-4538-A1D9-2722F4267272}" srcOrd="0" destOrd="0" parTransId="{844CCDD7-9578-49DA-9051-3FB0ACC1B69E}" sibTransId="{90876DF3-4F13-4084-A704-273E8916D780}"/>
    <dgm:cxn modelId="{EC0C87D6-6E03-4098-8448-97216BBB1D53}" type="presOf" srcId="{3EE8442D-BA94-4E8E-9E14-08BB42CF004C}" destId="{4672C147-CB47-4544-B919-0811E2A8E48F}" srcOrd="0" destOrd="0" presId="urn:microsoft.com/office/officeart/2005/8/layout/cycle1"/>
    <dgm:cxn modelId="{DC19E1C6-D930-48F5-818F-740EFEABC53F}" type="presOf" srcId="{274BB736-CBA2-4A66-B33B-FB3DE006A8CD}" destId="{57A70399-B698-4FB0-941A-042C0FF0307B}" srcOrd="0" destOrd="0" presId="urn:microsoft.com/office/officeart/2005/8/layout/cycle1"/>
    <dgm:cxn modelId="{5BDE45EB-32D0-40D8-9314-633D74B7E429}" type="presOf" srcId="{07CF59C3-5133-45B4-8499-499AE7CA4230}" destId="{7859A46D-3C80-4023-8C9B-18CE9422AFFB}" srcOrd="0" destOrd="0" presId="urn:microsoft.com/office/officeart/2005/8/layout/cycle1"/>
    <dgm:cxn modelId="{69566FC4-EF6A-4BB1-9307-B15B68231371}" type="presOf" srcId="{C913C406-F414-4538-A1D9-2722F4267272}" destId="{E01D549E-AE04-4BDB-95CE-08EB92CF4ADA}" srcOrd="0" destOrd="0" presId="urn:microsoft.com/office/officeart/2005/8/layout/cycle1"/>
    <dgm:cxn modelId="{E6D54BAA-BEA9-4FAF-A5AB-EF244EF33C52}" srcId="{5766FA43-E905-451B-8FB2-9C740BC948B0}" destId="{E943BB3A-010B-4F07-9624-8BC76CE97923}" srcOrd="2" destOrd="0" parTransId="{B68CCE1B-DB04-48ED-91C7-C0E7A8A39492}" sibTransId="{3EE8442D-BA94-4E8E-9E14-08BB42CF004C}"/>
    <dgm:cxn modelId="{A8373411-E47E-424E-A27F-B29DAC2BDEE2}" srcId="{5766FA43-E905-451B-8FB2-9C740BC948B0}" destId="{07CF59C3-5133-45B4-8499-499AE7CA4230}" srcOrd="3" destOrd="0" parTransId="{D09DAB63-D32E-4E1F-A7D2-25DACD4272E1}" sibTransId="{573EA97E-E24C-42CD-B448-A300D0D68EB6}"/>
    <dgm:cxn modelId="{7AD8FC27-6576-49B6-B108-B723BF328194}" srcId="{5766FA43-E905-451B-8FB2-9C740BC948B0}" destId="{F3A40287-9ED8-4AB0-A498-BBF8AA168C1E}" srcOrd="4" destOrd="0" parTransId="{14C30A81-3DC9-400B-82C2-3C78C0EFAD6B}" sibTransId="{90907258-C6F0-4C9B-B7C2-9CEF099AF0B1}"/>
    <dgm:cxn modelId="{D6A363EC-0DF5-421E-B006-ECD4834350BC}" type="presOf" srcId="{5766FA43-E905-451B-8FB2-9C740BC948B0}" destId="{B663171C-0577-4FD1-BD84-1C7589C476B0}" srcOrd="0" destOrd="0" presId="urn:microsoft.com/office/officeart/2005/8/layout/cycle1"/>
    <dgm:cxn modelId="{F3D05E2D-1F85-4C55-9832-239E2832822C}" type="presParOf" srcId="{B663171C-0577-4FD1-BD84-1C7589C476B0}" destId="{7679326F-F865-44F1-88A8-49B4A889F36D}" srcOrd="0" destOrd="0" presId="urn:microsoft.com/office/officeart/2005/8/layout/cycle1"/>
    <dgm:cxn modelId="{7FCE4CF0-7EF2-4E59-9AC4-E994ECAFADB8}" type="presParOf" srcId="{B663171C-0577-4FD1-BD84-1C7589C476B0}" destId="{E01D549E-AE04-4BDB-95CE-08EB92CF4ADA}" srcOrd="1" destOrd="0" presId="urn:microsoft.com/office/officeart/2005/8/layout/cycle1"/>
    <dgm:cxn modelId="{A5D6AC6E-35D3-4E57-9720-7CF19CE69D9E}" type="presParOf" srcId="{B663171C-0577-4FD1-BD84-1C7589C476B0}" destId="{9714467C-5AC4-45BF-B41C-B62B3479ECAB}" srcOrd="2" destOrd="0" presId="urn:microsoft.com/office/officeart/2005/8/layout/cycle1"/>
    <dgm:cxn modelId="{E4374CAE-90D2-44A5-88BF-CD86C89C458F}" type="presParOf" srcId="{B663171C-0577-4FD1-BD84-1C7589C476B0}" destId="{EEDC92F0-7833-45DE-9D13-6F81CE3CD58C}" srcOrd="3" destOrd="0" presId="urn:microsoft.com/office/officeart/2005/8/layout/cycle1"/>
    <dgm:cxn modelId="{446961CD-ECAA-4FA0-B95C-E49AFF4C82B1}" type="presParOf" srcId="{B663171C-0577-4FD1-BD84-1C7589C476B0}" destId="{6CE87361-3CF8-4DB9-9053-C40728A5B1E2}" srcOrd="4" destOrd="0" presId="urn:microsoft.com/office/officeart/2005/8/layout/cycle1"/>
    <dgm:cxn modelId="{7763B2C4-4C3B-40B0-B148-FED95F4F6981}" type="presParOf" srcId="{B663171C-0577-4FD1-BD84-1C7589C476B0}" destId="{57A70399-B698-4FB0-941A-042C0FF0307B}" srcOrd="5" destOrd="0" presId="urn:microsoft.com/office/officeart/2005/8/layout/cycle1"/>
    <dgm:cxn modelId="{D2AF5F82-C32E-44AB-8CCD-51FE7CA12D6D}" type="presParOf" srcId="{B663171C-0577-4FD1-BD84-1C7589C476B0}" destId="{210C42ED-5F55-4642-B70C-8983E00E38A2}" srcOrd="6" destOrd="0" presId="urn:microsoft.com/office/officeart/2005/8/layout/cycle1"/>
    <dgm:cxn modelId="{43B98D44-6AF1-4C60-9C9F-2C78C6C83697}" type="presParOf" srcId="{B663171C-0577-4FD1-BD84-1C7589C476B0}" destId="{62A13B5D-A4A7-494D-97E6-AC4E8C7A09B2}" srcOrd="7" destOrd="0" presId="urn:microsoft.com/office/officeart/2005/8/layout/cycle1"/>
    <dgm:cxn modelId="{7CF8A549-5BE4-40D6-913C-63DC49A6CC85}" type="presParOf" srcId="{B663171C-0577-4FD1-BD84-1C7589C476B0}" destId="{4672C147-CB47-4544-B919-0811E2A8E48F}" srcOrd="8" destOrd="0" presId="urn:microsoft.com/office/officeart/2005/8/layout/cycle1"/>
    <dgm:cxn modelId="{EE8C405B-0D21-4517-8D03-D5762153E68D}" type="presParOf" srcId="{B663171C-0577-4FD1-BD84-1C7589C476B0}" destId="{F67DA1EC-BBB3-4EA0-863F-8432C00C27D9}" srcOrd="9" destOrd="0" presId="urn:microsoft.com/office/officeart/2005/8/layout/cycle1"/>
    <dgm:cxn modelId="{F16A801F-52EC-4C64-B7A5-B6ACADE9FE82}" type="presParOf" srcId="{B663171C-0577-4FD1-BD84-1C7589C476B0}" destId="{7859A46D-3C80-4023-8C9B-18CE9422AFFB}" srcOrd="10" destOrd="0" presId="urn:microsoft.com/office/officeart/2005/8/layout/cycle1"/>
    <dgm:cxn modelId="{34E62778-901B-442E-856A-2FE250F178A9}" type="presParOf" srcId="{B663171C-0577-4FD1-BD84-1C7589C476B0}" destId="{ECBD316F-8119-4739-8893-A45C1067227B}" srcOrd="11" destOrd="0" presId="urn:microsoft.com/office/officeart/2005/8/layout/cycle1"/>
    <dgm:cxn modelId="{F392DE0E-4DAA-49FD-98B0-9C77E446C04C}" type="presParOf" srcId="{B663171C-0577-4FD1-BD84-1C7589C476B0}" destId="{42FCED4C-DC49-42A0-B0B9-54BEA2427CE6}" srcOrd="12" destOrd="0" presId="urn:microsoft.com/office/officeart/2005/8/layout/cycle1"/>
    <dgm:cxn modelId="{16EB6DFA-0B9D-4F44-A87F-46E24DA44D03}" type="presParOf" srcId="{B663171C-0577-4FD1-BD84-1C7589C476B0}" destId="{576DF291-8EF8-4A75-AB07-6BEF8320E948}" srcOrd="13" destOrd="0" presId="urn:microsoft.com/office/officeart/2005/8/layout/cycle1"/>
    <dgm:cxn modelId="{6D93718B-6749-4533-B2E9-E09462C2C69D}" type="presParOf" srcId="{B663171C-0577-4FD1-BD84-1C7589C476B0}" destId="{760297A1-834F-4753-B32C-C79CCA47D15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1D549E-AE04-4BDB-95CE-08EB92CF4ADA}">
      <dsp:nvSpPr>
        <dsp:cNvPr id="0" name=""/>
        <dsp:cNvSpPr/>
      </dsp:nvSpPr>
      <dsp:spPr>
        <a:xfrm>
          <a:off x="4872276" y="48347"/>
          <a:ext cx="1585242" cy="1585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Demands for more consumer goods</a:t>
          </a:r>
          <a:endParaRPr lang="en-CA" sz="2100" kern="1200" dirty="0"/>
        </a:p>
      </dsp:txBody>
      <dsp:txXfrm>
        <a:off x="4872276" y="48347"/>
        <a:ext cx="1585242" cy="1585242"/>
      </dsp:txXfrm>
    </dsp:sp>
    <dsp:sp modelId="{9714467C-5AC4-45BF-B41C-B62B3479ECAB}">
      <dsp:nvSpPr>
        <dsp:cNvPr id="0" name=""/>
        <dsp:cNvSpPr/>
      </dsp:nvSpPr>
      <dsp:spPr>
        <a:xfrm>
          <a:off x="1142733" y="2429"/>
          <a:ext cx="5944133" cy="5944133"/>
        </a:xfrm>
        <a:prstGeom prst="circularArrow">
          <a:avLst>
            <a:gd name="adj1" fmla="val 5200"/>
            <a:gd name="adj2" fmla="val 335935"/>
            <a:gd name="adj3" fmla="val 21293152"/>
            <a:gd name="adj4" fmla="val 19766317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87361-3CF8-4DB9-9053-C40728A5B1E2}">
      <dsp:nvSpPr>
        <dsp:cNvPr id="0" name=""/>
        <dsp:cNvSpPr/>
      </dsp:nvSpPr>
      <dsp:spPr>
        <a:xfrm>
          <a:off x="5830289" y="2996809"/>
          <a:ext cx="1585242" cy="1585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Producers increase investment spending</a:t>
          </a:r>
          <a:endParaRPr lang="en-CA" sz="2100" kern="1200" dirty="0"/>
        </a:p>
      </dsp:txBody>
      <dsp:txXfrm>
        <a:off x="5830289" y="2996809"/>
        <a:ext cx="1585242" cy="1585242"/>
      </dsp:txXfrm>
    </dsp:sp>
    <dsp:sp modelId="{57A70399-B698-4FB0-941A-042C0FF0307B}">
      <dsp:nvSpPr>
        <dsp:cNvPr id="0" name=""/>
        <dsp:cNvSpPr/>
      </dsp:nvSpPr>
      <dsp:spPr>
        <a:xfrm>
          <a:off x="1142733" y="2429"/>
          <a:ext cx="5944133" cy="5944133"/>
        </a:xfrm>
        <a:prstGeom prst="circularArrow">
          <a:avLst>
            <a:gd name="adj1" fmla="val 5200"/>
            <a:gd name="adj2" fmla="val 335935"/>
            <a:gd name="adj3" fmla="val 4014605"/>
            <a:gd name="adj4" fmla="val 2253518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13B5D-A4A7-494D-97E6-AC4E8C7A09B2}">
      <dsp:nvSpPr>
        <dsp:cNvPr id="0" name=""/>
        <dsp:cNvSpPr/>
      </dsp:nvSpPr>
      <dsp:spPr>
        <a:xfrm>
          <a:off x="3322178" y="4819058"/>
          <a:ext cx="1585242" cy="1585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Producers increase production to increase profits</a:t>
          </a:r>
          <a:endParaRPr lang="en-CA" sz="2100" kern="1200" dirty="0"/>
        </a:p>
      </dsp:txBody>
      <dsp:txXfrm>
        <a:off x="3322178" y="4819058"/>
        <a:ext cx="1585242" cy="1585242"/>
      </dsp:txXfrm>
    </dsp:sp>
    <dsp:sp modelId="{4672C147-CB47-4544-B919-0811E2A8E48F}">
      <dsp:nvSpPr>
        <dsp:cNvPr id="0" name=""/>
        <dsp:cNvSpPr/>
      </dsp:nvSpPr>
      <dsp:spPr>
        <a:xfrm>
          <a:off x="1142733" y="2429"/>
          <a:ext cx="5944133" cy="5944133"/>
        </a:xfrm>
        <a:prstGeom prst="circularArrow">
          <a:avLst>
            <a:gd name="adj1" fmla="val 5200"/>
            <a:gd name="adj2" fmla="val 335935"/>
            <a:gd name="adj3" fmla="val 8210547"/>
            <a:gd name="adj4" fmla="val 6449460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9A46D-3C80-4023-8C9B-18CE9422AFFB}">
      <dsp:nvSpPr>
        <dsp:cNvPr id="0" name=""/>
        <dsp:cNvSpPr/>
      </dsp:nvSpPr>
      <dsp:spPr>
        <a:xfrm>
          <a:off x="814067" y="2996809"/>
          <a:ext cx="1585242" cy="1585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Producers need more workers = more jobs</a:t>
          </a:r>
          <a:endParaRPr lang="en-CA" sz="2100" kern="1200" dirty="0"/>
        </a:p>
      </dsp:txBody>
      <dsp:txXfrm>
        <a:off x="814067" y="2996809"/>
        <a:ext cx="1585242" cy="1585242"/>
      </dsp:txXfrm>
    </dsp:sp>
    <dsp:sp modelId="{ECBD316F-8119-4739-8893-A45C1067227B}">
      <dsp:nvSpPr>
        <dsp:cNvPr id="0" name=""/>
        <dsp:cNvSpPr/>
      </dsp:nvSpPr>
      <dsp:spPr>
        <a:xfrm>
          <a:off x="1142733" y="2429"/>
          <a:ext cx="5944133" cy="5944133"/>
        </a:xfrm>
        <a:prstGeom prst="circularArrow">
          <a:avLst>
            <a:gd name="adj1" fmla="val 5200"/>
            <a:gd name="adj2" fmla="val 335935"/>
            <a:gd name="adj3" fmla="val 12297747"/>
            <a:gd name="adj4" fmla="val 10770913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DF291-8EF8-4A75-AB07-6BEF8320E948}">
      <dsp:nvSpPr>
        <dsp:cNvPr id="0" name=""/>
        <dsp:cNvSpPr/>
      </dsp:nvSpPr>
      <dsp:spPr>
        <a:xfrm>
          <a:off x="1772080" y="48347"/>
          <a:ext cx="1585242" cy="1585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Consumer spending</a:t>
          </a:r>
          <a:endParaRPr lang="en-CA" sz="2100" kern="1200" dirty="0"/>
        </a:p>
      </dsp:txBody>
      <dsp:txXfrm>
        <a:off x="1772080" y="48347"/>
        <a:ext cx="1585242" cy="1585242"/>
      </dsp:txXfrm>
    </dsp:sp>
    <dsp:sp modelId="{760297A1-834F-4753-B32C-C79CCA47D150}">
      <dsp:nvSpPr>
        <dsp:cNvPr id="0" name=""/>
        <dsp:cNvSpPr/>
      </dsp:nvSpPr>
      <dsp:spPr>
        <a:xfrm>
          <a:off x="1142733" y="2429"/>
          <a:ext cx="5944133" cy="5944133"/>
        </a:xfrm>
        <a:prstGeom prst="circularArrow">
          <a:avLst>
            <a:gd name="adj1" fmla="val 5200"/>
            <a:gd name="adj2" fmla="val 335935"/>
            <a:gd name="adj3" fmla="val 16865594"/>
            <a:gd name="adj4" fmla="val 15198471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660E73-83F6-41FC-BB37-951778CF86C4}" type="datetimeFigureOut">
              <a:rPr lang="en-CA" smtClean="0"/>
              <a:t>13/03/2012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FA2129-5F05-41AB-A28A-20E291A38550}" type="slidenum">
              <a:rPr lang="en-CA" smtClean="0"/>
              <a:t>‹#›</a:t>
            </a:fld>
            <a:endParaRPr lang="en-C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Chapter 10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Post-War Technology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World War II is over, and Canada is seeing economic prosperity.</a:t>
            </a:r>
          </a:p>
          <a:p>
            <a:r>
              <a:rPr lang="en-CA" sz="4000" dirty="0" smtClean="0"/>
              <a:t>People were earning more money, buying more, which creates more jobs, and so on.</a:t>
            </a:r>
          </a:p>
          <a:p>
            <a:pPr>
              <a:buNone/>
            </a:pPr>
            <a:endParaRPr lang="en-CA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Technology &amp; Lifestyle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Family allowance: child tax; paid to mothers</a:t>
            </a:r>
          </a:p>
          <a:p>
            <a:r>
              <a:rPr lang="en-CA" dirty="0" smtClean="0"/>
              <a:t>Unemployment insurance</a:t>
            </a:r>
          </a:p>
          <a:p>
            <a:r>
              <a:rPr lang="en-CA" dirty="0" smtClean="0"/>
              <a:t>Old-age pensions</a:t>
            </a:r>
          </a:p>
          <a:p>
            <a:pPr>
              <a:buNone/>
            </a:pPr>
            <a:r>
              <a:rPr lang="en-CA" dirty="0" smtClean="0"/>
              <a:t>These benefits protected against economic disasters (1930s).</a:t>
            </a:r>
          </a:p>
          <a:p>
            <a:pPr>
              <a:buNone/>
            </a:pPr>
            <a:r>
              <a:rPr lang="en-CA" dirty="0" smtClean="0"/>
              <a:t>However, a significant amount of Canadians still lived in poverty.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Social Security programs introduced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British Columbia had 82% of all of Canada’s manufacturing.</a:t>
            </a:r>
          </a:p>
          <a:p>
            <a:r>
              <a:rPr lang="en-CA" dirty="0" smtClean="0"/>
              <a:t>BC and Central Canada (Ontario and Quebec) attracted the greatest number of immigrants. These places had the largest populations, therefore received most of the social security payments ($).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Regional disparity/Inequality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Sums of money sent to provinces where (per capita) income was below national average.</a:t>
            </a:r>
            <a:endParaRPr lang="en-CA" dirty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Predict which four provinces would be the lowest:</a:t>
            </a:r>
          </a:p>
          <a:p>
            <a:pPr>
              <a:buNone/>
            </a:pPr>
            <a:r>
              <a:rPr lang="en-CA" dirty="0" smtClean="0">
                <a:sym typeface="Wingdings" pitchFamily="2" charset="2"/>
              </a:rPr>
              <a:t>	_______________________</a:t>
            </a:r>
          </a:p>
          <a:p>
            <a:pPr>
              <a:buNone/>
            </a:pPr>
            <a:r>
              <a:rPr lang="en-CA" dirty="0" smtClean="0">
                <a:sym typeface="Wingdings" pitchFamily="2" charset="2"/>
              </a:rPr>
              <a:t>	_______________________</a:t>
            </a:r>
          </a:p>
          <a:p>
            <a:pPr>
              <a:buNone/>
            </a:pPr>
            <a:r>
              <a:rPr lang="en-CA" dirty="0">
                <a:sym typeface="Wingdings" pitchFamily="2" charset="2"/>
              </a:rPr>
              <a:t>	</a:t>
            </a:r>
            <a:r>
              <a:rPr lang="en-CA" dirty="0" smtClean="0">
                <a:sym typeface="Wingdings" pitchFamily="2" charset="2"/>
              </a:rPr>
              <a:t>_______________________</a:t>
            </a:r>
          </a:p>
          <a:p>
            <a:pPr>
              <a:buNone/>
            </a:pPr>
            <a:r>
              <a:rPr lang="en-CA" dirty="0">
                <a:sym typeface="Wingdings" pitchFamily="2" charset="2"/>
              </a:rPr>
              <a:t>	</a:t>
            </a:r>
            <a:r>
              <a:rPr lang="en-CA" dirty="0" smtClean="0">
                <a:sym typeface="Wingdings" pitchFamily="2" charset="2"/>
              </a:rPr>
              <a:t>_______________________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Equalization Grants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Answer: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Newfoundland &amp; Labrador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PEI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</a:t>
            </a:r>
            <a:r>
              <a:rPr lang="en-CA" dirty="0" smtClean="0"/>
              <a:t>New Brunswick</a:t>
            </a:r>
            <a:endParaRPr lang="en-CA" dirty="0" smtClean="0"/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Nova Scotia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Equalization Grants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177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Post-War Technology</vt:lpstr>
      <vt:lpstr>Technology &amp; Lifestyle</vt:lpstr>
      <vt:lpstr>Slide 3</vt:lpstr>
      <vt:lpstr>Social Security programs introduced</vt:lpstr>
      <vt:lpstr>Regional disparity/Inequality</vt:lpstr>
      <vt:lpstr>Equalization Grants</vt:lpstr>
      <vt:lpstr>Equalization Grants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Post-War Technology</dc:title>
  <dc:creator>Sarah</dc:creator>
  <cp:lastModifiedBy>Sarah</cp:lastModifiedBy>
  <cp:revision>2</cp:revision>
  <dcterms:created xsi:type="dcterms:W3CDTF">2012-03-13T14:33:00Z</dcterms:created>
  <dcterms:modified xsi:type="dcterms:W3CDTF">2012-03-13T14:48:13Z</dcterms:modified>
</cp:coreProperties>
</file>