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0"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4DF69A-696A-40ED-ABF6-84F5306186D7}"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CA"/>
        </a:p>
      </dgm:t>
    </dgm:pt>
    <dgm:pt modelId="{30084C98-9362-408B-ADA6-4C5CC3D18BAD}">
      <dgm:prSet phldrT="[Text]"/>
      <dgm:spPr/>
      <dgm:t>
        <a:bodyPr/>
        <a:lstStyle/>
        <a:p>
          <a:r>
            <a:rPr lang="en-CA" dirty="0" smtClean="0"/>
            <a:t>Business Cycle</a:t>
          </a:r>
          <a:endParaRPr lang="en-CA" dirty="0"/>
        </a:p>
      </dgm:t>
    </dgm:pt>
    <dgm:pt modelId="{14C7411F-71B9-48CC-9722-080B139339C9}" type="parTrans" cxnId="{0D119B40-3F77-4B38-B08C-2199FFBBA807}">
      <dgm:prSet/>
      <dgm:spPr/>
      <dgm:t>
        <a:bodyPr/>
        <a:lstStyle/>
        <a:p>
          <a:endParaRPr lang="en-CA"/>
        </a:p>
      </dgm:t>
    </dgm:pt>
    <dgm:pt modelId="{7786C1D0-D096-4A26-B4EA-124EA441156F}" type="sibTrans" cxnId="{0D119B40-3F77-4B38-B08C-2199FFBBA807}">
      <dgm:prSet/>
      <dgm:spPr/>
      <dgm:t>
        <a:bodyPr/>
        <a:lstStyle/>
        <a:p>
          <a:endParaRPr lang="en-CA"/>
        </a:p>
      </dgm:t>
    </dgm:pt>
    <dgm:pt modelId="{FC9A5463-E226-4966-A245-D57EB719454F}">
      <dgm:prSet phldrT="[Text]"/>
      <dgm:spPr/>
      <dgm:t>
        <a:bodyPr/>
        <a:lstStyle/>
        <a:p>
          <a:r>
            <a:rPr lang="en-CA" dirty="0" smtClean="0"/>
            <a:t>Prosperity</a:t>
          </a:r>
          <a:endParaRPr lang="en-CA" dirty="0"/>
        </a:p>
      </dgm:t>
    </dgm:pt>
    <dgm:pt modelId="{53BAC7B7-713C-4BD7-A7C6-1174A35E25D5}" type="parTrans" cxnId="{C4D2E4DB-2E17-441C-8877-0CE8518A0B69}">
      <dgm:prSet/>
      <dgm:spPr/>
      <dgm:t>
        <a:bodyPr/>
        <a:lstStyle/>
        <a:p>
          <a:endParaRPr lang="en-CA"/>
        </a:p>
      </dgm:t>
    </dgm:pt>
    <dgm:pt modelId="{9398F18C-E2E6-42A5-A532-7CB7992A787B}" type="sibTrans" cxnId="{C4D2E4DB-2E17-441C-8877-0CE8518A0B69}">
      <dgm:prSet/>
      <dgm:spPr/>
      <dgm:t>
        <a:bodyPr/>
        <a:lstStyle/>
        <a:p>
          <a:endParaRPr lang="en-CA"/>
        </a:p>
      </dgm:t>
    </dgm:pt>
    <dgm:pt modelId="{0CA535E6-02EA-49BD-BA75-1A6A90D5F2BC}">
      <dgm:prSet phldrT="[Text]"/>
      <dgm:spPr/>
      <dgm:t>
        <a:bodyPr/>
        <a:lstStyle/>
        <a:p>
          <a:r>
            <a:rPr lang="en-CA" dirty="0" smtClean="0"/>
            <a:t>Recession</a:t>
          </a:r>
          <a:endParaRPr lang="en-CA" dirty="0"/>
        </a:p>
      </dgm:t>
    </dgm:pt>
    <dgm:pt modelId="{F7D31051-0090-4C14-9BA8-A355396412EF}" type="parTrans" cxnId="{7BAE77D6-98E4-4E91-BDF7-5470F5AAB4A9}">
      <dgm:prSet/>
      <dgm:spPr/>
      <dgm:t>
        <a:bodyPr/>
        <a:lstStyle/>
        <a:p>
          <a:endParaRPr lang="en-CA"/>
        </a:p>
      </dgm:t>
    </dgm:pt>
    <dgm:pt modelId="{B76823F0-E9E3-4BF4-BAC9-619E11710F00}" type="sibTrans" cxnId="{7BAE77D6-98E4-4E91-BDF7-5470F5AAB4A9}">
      <dgm:prSet/>
      <dgm:spPr/>
      <dgm:t>
        <a:bodyPr/>
        <a:lstStyle/>
        <a:p>
          <a:endParaRPr lang="en-CA"/>
        </a:p>
      </dgm:t>
    </dgm:pt>
    <dgm:pt modelId="{04A5ADB0-CE5E-4E95-B81B-133677C3D0C2}">
      <dgm:prSet phldrT="[Text]"/>
      <dgm:spPr/>
      <dgm:t>
        <a:bodyPr/>
        <a:lstStyle/>
        <a:p>
          <a:r>
            <a:rPr lang="en-CA" dirty="0" smtClean="0"/>
            <a:t>Depression</a:t>
          </a:r>
          <a:endParaRPr lang="en-CA" dirty="0"/>
        </a:p>
      </dgm:t>
    </dgm:pt>
    <dgm:pt modelId="{70908173-8AE3-46FB-9B29-4FC28DA531A4}" type="parTrans" cxnId="{46DF87EA-AA69-4CCD-8D01-CB644E4C055E}">
      <dgm:prSet/>
      <dgm:spPr/>
      <dgm:t>
        <a:bodyPr/>
        <a:lstStyle/>
        <a:p>
          <a:endParaRPr lang="en-CA"/>
        </a:p>
      </dgm:t>
    </dgm:pt>
    <dgm:pt modelId="{FDA594D3-BD68-4BC4-8AA0-676EDF475B68}" type="sibTrans" cxnId="{46DF87EA-AA69-4CCD-8D01-CB644E4C055E}">
      <dgm:prSet/>
      <dgm:spPr/>
      <dgm:t>
        <a:bodyPr/>
        <a:lstStyle/>
        <a:p>
          <a:endParaRPr lang="en-CA"/>
        </a:p>
      </dgm:t>
    </dgm:pt>
    <dgm:pt modelId="{E5EA5A7B-F7CC-4CFD-9DA9-E032EE2E3B81}">
      <dgm:prSet phldrT="[Text]"/>
      <dgm:spPr/>
      <dgm:t>
        <a:bodyPr/>
        <a:lstStyle/>
        <a:p>
          <a:r>
            <a:rPr lang="en-CA" dirty="0" smtClean="0"/>
            <a:t>Recovery</a:t>
          </a:r>
          <a:endParaRPr lang="en-CA" dirty="0"/>
        </a:p>
      </dgm:t>
    </dgm:pt>
    <dgm:pt modelId="{CAF3B33A-684D-4AA7-A4DF-E501905D10D0}" type="parTrans" cxnId="{30E16D69-DD96-4671-A922-856A246262EE}">
      <dgm:prSet/>
      <dgm:spPr/>
      <dgm:t>
        <a:bodyPr/>
        <a:lstStyle/>
        <a:p>
          <a:endParaRPr lang="en-CA"/>
        </a:p>
      </dgm:t>
    </dgm:pt>
    <dgm:pt modelId="{C2E7ECA7-C9E3-49AD-AF79-69634A9FAD14}" type="sibTrans" cxnId="{30E16D69-DD96-4671-A922-856A246262EE}">
      <dgm:prSet/>
      <dgm:spPr/>
      <dgm:t>
        <a:bodyPr/>
        <a:lstStyle/>
        <a:p>
          <a:endParaRPr lang="en-CA"/>
        </a:p>
      </dgm:t>
    </dgm:pt>
    <dgm:pt modelId="{0ADD9BCA-44A4-47E4-8AB8-32FBD0F38407}" type="pres">
      <dgm:prSet presAssocID="{604DF69A-696A-40ED-ABF6-84F5306186D7}" presName="Name0" presStyleCnt="0">
        <dgm:presLayoutVars>
          <dgm:chMax val="1"/>
          <dgm:dir/>
          <dgm:animLvl val="ctr"/>
          <dgm:resizeHandles val="exact"/>
        </dgm:presLayoutVars>
      </dgm:prSet>
      <dgm:spPr/>
    </dgm:pt>
    <dgm:pt modelId="{1014E38E-F915-494B-8E3F-36D30C9155F4}" type="pres">
      <dgm:prSet presAssocID="{30084C98-9362-408B-ADA6-4C5CC3D18BAD}" presName="centerShape" presStyleLbl="node0" presStyleIdx="0" presStyleCnt="1"/>
      <dgm:spPr/>
    </dgm:pt>
    <dgm:pt modelId="{4316B02A-5779-449A-B706-D19D959314C6}" type="pres">
      <dgm:prSet presAssocID="{FC9A5463-E226-4966-A245-D57EB719454F}" presName="node" presStyleLbl="node1" presStyleIdx="0" presStyleCnt="4">
        <dgm:presLayoutVars>
          <dgm:bulletEnabled val="1"/>
        </dgm:presLayoutVars>
      </dgm:prSet>
      <dgm:spPr/>
    </dgm:pt>
    <dgm:pt modelId="{61576392-7543-4312-9379-4D0AD74D2351}" type="pres">
      <dgm:prSet presAssocID="{FC9A5463-E226-4966-A245-D57EB719454F}" presName="dummy" presStyleCnt="0"/>
      <dgm:spPr/>
    </dgm:pt>
    <dgm:pt modelId="{1165A411-90B3-4496-BD0E-98014BEADDD4}" type="pres">
      <dgm:prSet presAssocID="{9398F18C-E2E6-42A5-A532-7CB7992A787B}" presName="sibTrans" presStyleLbl="sibTrans2D1" presStyleIdx="0" presStyleCnt="4"/>
      <dgm:spPr/>
    </dgm:pt>
    <dgm:pt modelId="{93DDB850-0A63-4E21-882E-D0E89F65E71F}" type="pres">
      <dgm:prSet presAssocID="{0CA535E6-02EA-49BD-BA75-1A6A90D5F2BC}" presName="node" presStyleLbl="node1" presStyleIdx="1" presStyleCnt="4">
        <dgm:presLayoutVars>
          <dgm:bulletEnabled val="1"/>
        </dgm:presLayoutVars>
      </dgm:prSet>
      <dgm:spPr/>
    </dgm:pt>
    <dgm:pt modelId="{8AFAD657-3B72-4A17-8C0C-A6278BA24A4F}" type="pres">
      <dgm:prSet presAssocID="{0CA535E6-02EA-49BD-BA75-1A6A90D5F2BC}" presName="dummy" presStyleCnt="0"/>
      <dgm:spPr/>
    </dgm:pt>
    <dgm:pt modelId="{6B7B40EB-19B1-4650-9133-88953254BF8C}" type="pres">
      <dgm:prSet presAssocID="{B76823F0-E9E3-4BF4-BAC9-619E11710F00}" presName="sibTrans" presStyleLbl="sibTrans2D1" presStyleIdx="1" presStyleCnt="4"/>
      <dgm:spPr/>
    </dgm:pt>
    <dgm:pt modelId="{E1158E05-12D9-4556-AD76-282C7536727F}" type="pres">
      <dgm:prSet presAssocID="{04A5ADB0-CE5E-4E95-B81B-133677C3D0C2}" presName="node" presStyleLbl="node1" presStyleIdx="2" presStyleCnt="4">
        <dgm:presLayoutVars>
          <dgm:bulletEnabled val="1"/>
        </dgm:presLayoutVars>
      </dgm:prSet>
      <dgm:spPr/>
    </dgm:pt>
    <dgm:pt modelId="{5666E92D-760C-4CBC-9E65-55EB91BA52A3}" type="pres">
      <dgm:prSet presAssocID="{04A5ADB0-CE5E-4E95-B81B-133677C3D0C2}" presName="dummy" presStyleCnt="0"/>
      <dgm:spPr/>
    </dgm:pt>
    <dgm:pt modelId="{4AD2720B-1F52-45DC-86EA-723F3EECD843}" type="pres">
      <dgm:prSet presAssocID="{FDA594D3-BD68-4BC4-8AA0-676EDF475B68}" presName="sibTrans" presStyleLbl="sibTrans2D1" presStyleIdx="2" presStyleCnt="4"/>
      <dgm:spPr/>
    </dgm:pt>
    <dgm:pt modelId="{D1838003-702A-4DD5-9A25-BADB53664624}" type="pres">
      <dgm:prSet presAssocID="{E5EA5A7B-F7CC-4CFD-9DA9-E032EE2E3B81}" presName="node" presStyleLbl="node1" presStyleIdx="3" presStyleCnt="4">
        <dgm:presLayoutVars>
          <dgm:bulletEnabled val="1"/>
        </dgm:presLayoutVars>
      </dgm:prSet>
      <dgm:spPr/>
      <dgm:t>
        <a:bodyPr/>
        <a:lstStyle/>
        <a:p>
          <a:endParaRPr lang="en-CA"/>
        </a:p>
      </dgm:t>
    </dgm:pt>
    <dgm:pt modelId="{08887FD2-C347-4168-B2B0-6EFE7D1F1A59}" type="pres">
      <dgm:prSet presAssocID="{E5EA5A7B-F7CC-4CFD-9DA9-E032EE2E3B81}" presName="dummy" presStyleCnt="0"/>
      <dgm:spPr/>
    </dgm:pt>
    <dgm:pt modelId="{22F58E3E-CCF4-4FA3-AC51-ACEE4A86491D}" type="pres">
      <dgm:prSet presAssocID="{C2E7ECA7-C9E3-49AD-AF79-69634A9FAD14}" presName="sibTrans" presStyleLbl="sibTrans2D1" presStyleIdx="3" presStyleCnt="4"/>
      <dgm:spPr/>
    </dgm:pt>
  </dgm:ptLst>
  <dgm:cxnLst>
    <dgm:cxn modelId="{711586B9-F3FF-4CB2-8E9F-C23D94587104}" type="presOf" srcId="{0CA535E6-02EA-49BD-BA75-1A6A90D5F2BC}" destId="{93DDB850-0A63-4E21-882E-D0E89F65E71F}" srcOrd="0" destOrd="0" presId="urn:microsoft.com/office/officeart/2005/8/layout/radial6"/>
    <dgm:cxn modelId="{CB04C0E6-4179-490A-A4F4-CAA718B3867B}" type="presOf" srcId="{30084C98-9362-408B-ADA6-4C5CC3D18BAD}" destId="{1014E38E-F915-494B-8E3F-36D30C9155F4}" srcOrd="0" destOrd="0" presId="urn:microsoft.com/office/officeart/2005/8/layout/radial6"/>
    <dgm:cxn modelId="{0A30622C-5623-4048-9E06-52D445E0F513}" type="presOf" srcId="{FDA594D3-BD68-4BC4-8AA0-676EDF475B68}" destId="{4AD2720B-1F52-45DC-86EA-723F3EECD843}" srcOrd="0" destOrd="0" presId="urn:microsoft.com/office/officeart/2005/8/layout/radial6"/>
    <dgm:cxn modelId="{33878F74-EC6D-4B6C-AE09-3D9AF30E3576}" type="presOf" srcId="{C2E7ECA7-C9E3-49AD-AF79-69634A9FAD14}" destId="{22F58E3E-CCF4-4FA3-AC51-ACEE4A86491D}" srcOrd="0" destOrd="0" presId="urn:microsoft.com/office/officeart/2005/8/layout/radial6"/>
    <dgm:cxn modelId="{AAC93D86-03DC-4D00-9476-85CA442F2EEE}" type="presOf" srcId="{E5EA5A7B-F7CC-4CFD-9DA9-E032EE2E3B81}" destId="{D1838003-702A-4DD5-9A25-BADB53664624}" srcOrd="0" destOrd="0" presId="urn:microsoft.com/office/officeart/2005/8/layout/radial6"/>
    <dgm:cxn modelId="{30E16D69-DD96-4671-A922-856A246262EE}" srcId="{30084C98-9362-408B-ADA6-4C5CC3D18BAD}" destId="{E5EA5A7B-F7CC-4CFD-9DA9-E032EE2E3B81}" srcOrd="3" destOrd="0" parTransId="{CAF3B33A-684D-4AA7-A4DF-E501905D10D0}" sibTransId="{C2E7ECA7-C9E3-49AD-AF79-69634A9FAD14}"/>
    <dgm:cxn modelId="{0D119B40-3F77-4B38-B08C-2199FFBBA807}" srcId="{604DF69A-696A-40ED-ABF6-84F5306186D7}" destId="{30084C98-9362-408B-ADA6-4C5CC3D18BAD}" srcOrd="0" destOrd="0" parTransId="{14C7411F-71B9-48CC-9722-080B139339C9}" sibTransId="{7786C1D0-D096-4A26-B4EA-124EA441156F}"/>
    <dgm:cxn modelId="{C4D2E4DB-2E17-441C-8877-0CE8518A0B69}" srcId="{30084C98-9362-408B-ADA6-4C5CC3D18BAD}" destId="{FC9A5463-E226-4966-A245-D57EB719454F}" srcOrd="0" destOrd="0" parTransId="{53BAC7B7-713C-4BD7-A7C6-1174A35E25D5}" sibTransId="{9398F18C-E2E6-42A5-A532-7CB7992A787B}"/>
    <dgm:cxn modelId="{D6CC4E58-A954-40E4-80A3-ED9F98BDDCC5}" type="presOf" srcId="{604DF69A-696A-40ED-ABF6-84F5306186D7}" destId="{0ADD9BCA-44A4-47E4-8AB8-32FBD0F38407}" srcOrd="0" destOrd="0" presId="urn:microsoft.com/office/officeart/2005/8/layout/radial6"/>
    <dgm:cxn modelId="{2E2B5C16-6413-4501-AB42-28195CAC44E1}" type="presOf" srcId="{FC9A5463-E226-4966-A245-D57EB719454F}" destId="{4316B02A-5779-449A-B706-D19D959314C6}" srcOrd="0" destOrd="0" presId="urn:microsoft.com/office/officeart/2005/8/layout/radial6"/>
    <dgm:cxn modelId="{7BAE77D6-98E4-4E91-BDF7-5470F5AAB4A9}" srcId="{30084C98-9362-408B-ADA6-4C5CC3D18BAD}" destId="{0CA535E6-02EA-49BD-BA75-1A6A90D5F2BC}" srcOrd="1" destOrd="0" parTransId="{F7D31051-0090-4C14-9BA8-A355396412EF}" sibTransId="{B76823F0-E9E3-4BF4-BAC9-619E11710F00}"/>
    <dgm:cxn modelId="{FBFE6DAA-59B0-43CC-9892-0A1262A81959}" type="presOf" srcId="{9398F18C-E2E6-42A5-A532-7CB7992A787B}" destId="{1165A411-90B3-4496-BD0E-98014BEADDD4}" srcOrd="0" destOrd="0" presId="urn:microsoft.com/office/officeart/2005/8/layout/radial6"/>
    <dgm:cxn modelId="{9DDD0722-D9FF-415B-AB32-625530AD7A41}" type="presOf" srcId="{04A5ADB0-CE5E-4E95-B81B-133677C3D0C2}" destId="{E1158E05-12D9-4556-AD76-282C7536727F}" srcOrd="0" destOrd="0" presId="urn:microsoft.com/office/officeart/2005/8/layout/radial6"/>
    <dgm:cxn modelId="{46DF87EA-AA69-4CCD-8D01-CB644E4C055E}" srcId="{30084C98-9362-408B-ADA6-4C5CC3D18BAD}" destId="{04A5ADB0-CE5E-4E95-B81B-133677C3D0C2}" srcOrd="2" destOrd="0" parTransId="{70908173-8AE3-46FB-9B29-4FC28DA531A4}" sibTransId="{FDA594D3-BD68-4BC4-8AA0-676EDF475B68}"/>
    <dgm:cxn modelId="{BF5C9A2E-7282-4B69-B06A-E07DF0A69698}" type="presOf" srcId="{B76823F0-E9E3-4BF4-BAC9-619E11710F00}" destId="{6B7B40EB-19B1-4650-9133-88953254BF8C}" srcOrd="0" destOrd="0" presId="urn:microsoft.com/office/officeart/2005/8/layout/radial6"/>
    <dgm:cxn modelId="{42331D50-598F-4B0E-986A-FA5B484009C0}" type="presParOf" srcId="{0ADD9BCA-44A4-47E4-8AB8-32FBD0F38407}" destId="{1014E38E-F915-494B-8E3F-36D30C9155F4}" srcOrd="0" destOrd="0" presId="urn:microsoft.com/office/officeart/2005/8/layout/radial6"/>
    <dgm:cxn modelId="{E527B9B7-9F4B-4A1B-B5FD-762F7515C644}" type="presParOf" srcId="{0ADD9BCA-44A4-47E4-8AB8-32FBD0F38407}" destId="{4316B02A-5779-449A-B706-D19D959314C6}" srcOrd="1" destOrd="0" presId="urn:microsoft.com/office/officeart/2005/8/layout/radial6"/>
    <dgm:cxn modelId="{C9546C6D-897A-4C62-A604-078F73F79AC6}" type="presParOf" srcId="{0ADD9BCA-44A4-47E4-8AB8-32FBD0F38407}" destId="{61576392-7543-4312-9379-4D0AD74D2351}" srcOrd="2" destOrd="0" presId="urn:microsoft.com/office/officeart/2005/8/layout/radial6"/>
    <dgm:cxn modelId="{7C4889CF-4DE1-4009-87E7-4A8F7C38C639}" type="presParOf" srcId="{0ADD9BCA-44A4-47E4-8AB8-32FBD0F38407}" destId="{1165A411-90B3-4496-BD0E-98014BEADDD4}" srcOrd="3" destOrd="0" presId="urn:microsoft.com/office/officeart/2005/8/layout/radial6"/>
    <dgm:cxn modelId="{A97A35FD-3A76-402E-9753-F773B296CDFF}" type="presParOf" srcId="{0ADD9BCA-44A4-47E4-8AB8-32FBD0F38407}" destId="{93DDB850-0A63-4E21-882E-D0E89F65E71F}" srcOrd="4" destOrd="0" presId="urn:microsoft.com/office/officeart/2005/8/layout/radial6"/>
    <dgm:cxn modelId="{2083B56A-E155-43CB-8A77-7852145F79FB}" type="presParOf" srcId="{0ADD9BCA-44A4-47E4-8AB8-32FBD0F38407}" destId="{8AFAD657-3B72-4A17-8C0C-A6278BA24A4F}" srcOrd="5" destOrd="0" presId="urn:microsoft.com/office/officeart/2005/8/layout/radial6"/>
    <dgm:cxn modelId="{BC1EBC0B-4103-44CE-8ADF-7E7B86C03924}" type="presParOf" srcId="{0ADD9BCA-44A4-47E4-8AB8-32FBD0F38407}" destId="{6B7B40EB-19B1-4650-9133-88953254BF8C}" srcOrd="6" destOrd="0" presId="urn:microsoft.com/office/officeart/2005/8/layout/radial6"/>
    <dgm:cxn modelId="{48532AB5-6FD8-4986-A9ED-03B9253DB999}" type="presParOf" srcId="{0ADD9BCA-44A4-47E4-8AB8-32FBD0F38407}" destId="{E1158E05-12D9-4556-AD76-282C7536727F}" srcOrd="7" destOrd="0" presId="urn:microsoft.com/office/officeart/2005/8/layout/radial6"/>
    <dgm:cxn modelId="{DF2CD1B0-58A4-4B86-8C4E-53166D4779DB}" type="presParOf" srcId="{0ADD9BCA-44A4-47E4-8AB8-32FBD0F38407}" destId="{5666E92D-760C-4CBC-9E65-55EB91BA52A3}" srcOrd="8" destOrd="0" presId="urn:microsoft.com/office/officeart/2005/8/layout/radial6"/>
    <dgm:cxn modelId="{2A6098D7-E4EC-4017-921E-29932E90F4A5}" type="presParOf" srcId="{0ADD9BCA-44A4-47E4-8AB8-32FBD0F38407}" destId="{4AD2720B-1F52-45DC-86EA-723F3EECD843}" srcOrd="9" destOrd="0" presId="urn:microsoft.com/office/officeart/2005/8/layout/radial6"/>
    <dgm:cxn modelId="{B9EC01C9-02FA-4B9B-A8AB-AA9C540942F6}" type="presParOf" srcId="{0ADD9BCA-44A4-47E4-8AB8-32FBD0F38407}" destId="{D1838003-702A-4DD5-9A25-BADB53664624}" srcOrd="10" destOrd="0" presId="urn:microsoft.com/office/officeart/2005/8/layout/radial6"/>
    <dgm:cxn modelId="{C239D049-8D33-419C-87B7-938F4846FA82}" type="presParOf" srcId="{0ADD9BCA-44A4-47E4-8AB8-32FBD0F38407}" destId="{08887FD2-C347-4168-B2B0-6EFE7D1F1A59}" srcOrd="11" destOrd="0" presId="urn:microsoft.com/office/officeart/2005/8/layout/radial6"/>
    <dgm:cxn modelId="{F10B0C4F-9975-484A-9135-AB4CA20F34C1}" type="presParOf" srcId="{0ADD9BCA-44A4-47E4-8AB8-32FBD0F38407}" destId="{22F58E3E-CCF4-4FA3-AC51-ACEE4A86491D}"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F58E3E-CCF4-4FA3-AC51-ACEE4A86491D}">
      <dsp:nvSpPr>
        <dsp:cNvPr id="0" name=""/>
        <dsp:cNvSpPr/>
      </dsp:nvSpPr>
      <dsp:spPr>
        <a:xfrm>
          <a:off x="1485285" y="469285"/>
          <a:ext cx="3125428" cy="3125428"/>
        </a:xfrm>
        <a:prstGeom prst="blockArc">
          <a:avLst>
            <a:gd name="adj1" fmla="val 108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D2720B-1F52-45DC-86EA-723F3EECD843}">
      <dsp:nvSpPr>
        <dsp:cNvPr id="0" name=""/>
        <dsp:cNvSpPr/>
      </dsp:nvSpPr>
      <dsp:spPr>
        <a:xfrm>
          <a:off x="1485285" y="469285"/>
          <a:ext cx="3125428" cy="3125428"/>
        </a:xfrm>
        <a:prstGeom prst="blockArc">
          <a:avLst>
            <a:gd name="adj1" fmla="val 5400000"/>
            <a:gd name="adj2" fmla="val 10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7B40EB-19B1-4650-9133-88953254BF8C}">
      <dsp:nvSpPr>
        <dsp:cNvPr id="0" name=""/>
        <dsp:cNvSpPr/>
      </dsp:nvSpPr>
      <dsp:spPr>
        <a:xfrm>
          <a:off x="1485285" y="469285"/>
          <a:ext cx="3125428" cy="3125428"/>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65A411-90B3-4496-BD0E-98014BEADDD4}">
      <dsp:nvSpPr>
        <dsp:cNvPr id="0" name=""/>
        <dsp:cNvSpPr/>
      </dsp:nvSpPr>
      <dsp:spPr>
        <a:xfrm>
          <a:off x="1485285" y="469285"/>
          <a:ext cx="3125428" cy="3125428"/>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014E38E-F915-494B-8E3F-36D30C9155F4}">
      <dsp:nvSpPr>
        <dsp:cNvPr id="0" name=""/>
        <dsp:cNvSpPr/>
      </dsp:nvSpPr>
      <dsp:spPr>
        <a:xfrm>
          <a:off x="2328416" y="1312416"/>
          <a:ext cx="1439167" cy="14391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CA" sz="1900" kern="1200" dirty="0" smtClean="0"/>
            <a:t>Business Cycle</a:t>
          </a:r>
          <a:endParaRPr lang="en-CA" sz="1900" kern="1200" dirty="0"/>
        </a:p>
      </dsp:txBody>
      <dsp:txXfrm>
        <a:off x="2539177" y="1523177"/>
        <a:ext cx="1017645" cy="1017645"/>
      </dsp:txXfrm>
    </dsp:sp>
    <dsp:sp modelId="{4316B02A-5779-449A-B706-D19D959314C6}">
      <dsp:nvSpPr>
        <dsp:cNvPr id="0" name=""/>
        <dsp:cNvSpPr/>
      </dsp:nvSpPr>
      <dsp:spPr>
        <a:xfrm>
          <a:off x="2544291" y="1843"/>
          <a:ext cx="1007417" cy="10074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CA" sz="1100" kern="1200" dirty="0" smtClean="0"/>
            <a:t>Prosperity</a:t>
          </a:r>
          <a:endParaRPr lang="en-CA" sz="1100" kern="1200" dirty="0"/>
        </a:p>
      </dsp:txBody>
      <dsp:txXfrm>
        <a:off x="2691824" y="149376"/>
        <a:ext cx="712351" cy="712351"/>
      </dsp:txXfrm>
    </dsp:sp>
    <dsp:sp modelId="{93DDB850-0A63-4E21-882E-D0E89F65E71F}">
      <dsp:nvSpPr>
        <dsp:cNvPr id="0" name=""/>
        <dsp:cNvSpPr/>
      </dsp:nvSpPr>
      <dsp:spPr>
        <a:xfrm>
          <a:off x="4070738" y="1528291"/>
          <a:ext cx="1007417" cy="10074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CA" sz="1100" kern="1200" dirty="0" smtClean="0"/>
            <a:t>Recession</a:t>
          </a:r>
          <a:endParaRPr lang="en-CA" sz="1100" kern="1200" dirty="0"/>
        </a:p>
      </dsp:txBody>
      <dsp:txXfrm>
        <a:off x="4218271" y="1675824"/>
        <a:ext cx="712351" cy="712351"/>
      </dsp:txXfrm>
    </dsp:sp>
    <dsp:sp modelId="{E1158E05-12D9-4556-AD76-282C7536727F}">
      <dsp:nvSpPr>
        <dsp:cNvPr id="0" name=""/>
        <dsp:cNvSpPr/>
      </dsp:nvSpPr>
      <dsp:spPr>
        <a:xfrm>
          <a:off x="2544291" y="3054738"/>
          <a:ext cx="1007417" cy="10074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CA" sz="1100" kern="1200" dirty="0" smtClean="0"/>
            <a:t>Depression</a:t>
          </a:r>
          <a:endParaRPr lang="en-CA" sz="1100" kern="1200" dirty="0"/>
        </a:p>
      </dsp:txBody>
      <dsp:txXfrm>
        <a:off x="2691824" y="3202271"/>
        <a:ext cx="712351" cy="712351"/>
      </dsp:txXfrm>
    </dsp:sp>
    <dsp:sp modelId="{D1838003-702A-4DD5-9A25-BADB53664624}">
      <dsp:nvSpPr>
        <dsp:cNvPr id="0" name=""/>
        <dsp:cNvSpPr/>
      </dsp:nvSpPr>
      <dsp:spPr>
        <a:xfrm>
          <a:off x="1017843" y="1528291"/>
          <a:ext cx="1007417" cy="10074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CA" sz="1100" kern="1200" dirty="0" smtClean="0"/>
            <a:t>Recovery</a:t>
          </a:r>
          <a:endParaRPr lang="en-CA" sz="1100" kern="1200" dirty="0"/>
        </a:p>
      </dsp:txBody>
      <dsp:txXfrm>
        <a:off x="1165376" y="1675824"/>
        <a:ext cx="712351" cy="71235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04AF8F-26E3-4DFA-B5AE-987C7EA5C222}" type="datetimeFigureOut">
              <a:rPr lang="en-CA" smtClean="0"/>
              <a:t>02/02/2016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E35DE73-0088-4C13-9A13-266819745DF3}"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04AF8F-26E3-4DFA-B5AE-987C7EA5C222}" type="datetimeFigureOut">
              <a:rPr lang="en-CA" smtClean="0"/>
              <a:t>02/02/2016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E35DE73-0088-4C13-9A13-266819745DF3}"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04AF8F-26E3-4DFA-B5AE-987C7EA5C222}" type="datetimeFigureOut">
              <a:rPr lang="en-CA" smtClean="0"/>
              <a:t>02/02/2016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E35DE73-0088-4C13-9A13-266819745DF3}"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04AF8F-26E3-4DFA-B5AE-987C7EA5C222}" type="datetimeFigureOut">
              <a:rPr lang="en-CA" smtClean="0"/>
              <a:t>02/02/2016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E35DE73-0088-4C13-9A13-266819745DF3}"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E04AF8F-26E3-4DFA-B5AE-987C7EA5C222}" type="datetimeFigureOut">
              <a:rPr lang="en-CA" smtClean="0"/>
              <a:t>02/02/2016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E35DE73-0088-4C13-9A13-266819745DF3}"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04AF8F-26E3-4DFA-B5AE-987C7EA5C222}" type="datetimeFigureOut">
              <a:rPr lang="en-CA" smtClean="0"/>
              <a:t>02/02/2016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E35DE73-0088-4C13-9A13-266819745DF3}" type="slidenum">
              <a:rPr lang="en-CA" smtClean="0"/>
              <a:t>‹#›</a:t>
            </a:fld>
            <a:endParaRPr lang="en-CA"/>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04AF8F-26E3-4DFA-B5AE-987C7EA5C222}" type="datetimeFigureOut">
              <a:rPr lang="en-CA" smtClean="0"/>
              <a:t>02/02/2016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E35DE73-0088-4C13-9A13-266819745DF3}"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04AF8F-26E3-4DFA-B5AE-987C7EA5C222}" type="datetimeFigureOut">
              <a:rPr lang="en-CA" smtClean="0"/>
              <a:t>02/02/2016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E35DE73-0088-4C13-9A13-266819745DF3}"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04AF8F-26E3-4DFA-B5AE-987C7EA5C222}" type="datetimeFigureOut">
              <a:rPr lang="en-CA" smtClean="0"/>
              <a:t>02/02/2016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E35DE73-0088-4C13-9A13-266819745DF3}"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E04AF8F-26E3-4DFA-B5AE-987C7EA5C222}" type="datetimeFigureOut">
              <a:rPr lang="en-CA" smtClean="0"/>
              <a:t>02/02/2016</a:t>
            </a:fld>
            <a:endParaRPr lang="en-CA"/>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CA"/>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E35DE73-0088-4C13-9A13-266819745DF3}"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04AF8F-26E3-4DFA-B5AE-987C7EA5C222}" type="datetimeFigureOut">
              <a:rPr lang="en-CA" smtClean="0"/>
              <a:t>02/02/2016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E35DE73-0088-4C13-9A13-266819745DF3}"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E04AF8F-26E3-4DFA-B5AE-987C7EA5C222}" type="datetimeFigureOut">
              <a:rPr lang="en-CA" smtClean="0"/>
              <a:t>02/02/2016</a:t>
            </a:fld>
            <a:endParaRPr lang="en-CA"/>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CA"/>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E35DE73-0088-4C13-9A13-266819745DF3}"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The Great Depression</a:t>
            </a:r>
            <a:endParaRPr lang="en-CA" dirty="0"/>
          </a:p>
        </p:txBody>
      </p:sp>
      <p:sp>
        <p:nvSpPr>
          <p:cNvPr id="3" name="Subtitle 2"/>
          <p:cNvSpPr>
            <a:spLocks noGrp="1"/>
          </p:cNvSpPr>
          <p:nvPr>
            <p:ph type="subTitle" idx="1"/>
          </p:nvPr>
        </p:nvSpPr>
        <p:spPr/>
        <p:txBody>
          <a:bodyPr/>
          <a:lstStyle/>
          <a:p>
            <a:r>
              <a:rPr lang="en-CA" dirty="0" smtClean="0"/>
              <a:t>Comes to Canada</a:t>
            </a:r>
            <a:endParaRPr lang="en-CA" dirty="0"/>
          </a:p>
        </p:txBody>
      </p:sp>
    </p:spTree>
    <p:extLst>
      <p:ext uri="{BB962C8B-B14F-4D97-AF65-F5344CB8AC3E}">
        <p14:creationId xmlns:p14="http://schemas.microsoft.com/office/powerpoint/2010/main" val="1281938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Credit Buying of Stocks</a:t>
            </a:r>
            <a:endParaRPr lang="en-CA" dirty="0"/>
          </a:p>
        </p:txBody>
      </p:sp>
      <p:sp>
        <p:nvSpPr>
          <p:cNvPr id="3" name="Content Placeholder 2"/>
          <p:cNvSpPr>
            <a:spLocks noGrp="1"/>
          </p:cNvSpPr>
          <p:nvPr>
            <p:ph idx="1"/>
          </p:nvPr>
        </p:nvSpPr>
        <p:spPr>
          <a:xfrm>
            <a:off x="457200" y="1196752"/>
            <a:ext cx="8229600" cy="5256584"/>
          </a:xfrm>
        </p:spPr>
        <p:txBody>
          <a:bodyPr>
            <a:noAutofit/>
          </a:bodyPr>
          <a:lstStyle/>
          <a:p>
            <a:r>
              <a:rPr lang="en-US" sz="2400" dirty="0"/>
              <a:t>Many people gambled on the stock market in the 1920's. People began "</a:t>
            </a:r>
            <a:r>
              <a:rPr lang="en-US" sz="2400" u="sng" dirty="0"/>
              <a:t>buying on </a:t>
            </a:r>
            <a:r>
              <a:rPr lang="en-US" sz="2400" u="sng" dirty="0" smtClean="0"/>
              <a:t>margin</a:t>
            </a:r>
            <a:r>
              <a:rPr lang="en-US" sz="2400" dirty="0"/>
              <a:t>.</a:t>
            </a:r>
            <a:r>
              <a:rPr lang="en-US" sz="2400" dirty="0" smtClean="0"/>
              <a:t>"</a:t>
            </a:r>
          </a:p>
          <a:p>
            <a:pPr lvl="1"/>
            <a:r>
              <a:rPr lang="en-US" sz="2400" dirty="0" smtClean="0"/>
              <a:t>You </a:t>
            </a:r>
            <a:r>
              <a:rPr lang="en-US" sz="2400" dirty="0"/>
              <a:t>only needed 10% of the money you invested, the broker loaned you the rest at a high interest rate. The idea was that as soon as your stocks went up in value, you could sell them then pay back your broker and keep the profits. </a:t>
            </a:r>
            <a:endParaRPr lang="en-US" sz="2400" dirty="0" smtClean="0"/>
          </a:p>
          <a:p>
            <a:r>
              <a:rPr lang="en-US" sz="2400" dirty="0" smtClean="0"/>
              <a:t>Unfortunately</a:t>
            </a:r>
            <a:r>
              <a:rPr lang="en-US" sz="2400" dirty="0"/>
              <a:t>, stocks do not always go up; in fact they sometimes go down. This is what happened in October 1929. </a:t>
            </a:r>
            <a:endParaRPr lang="en-CA" sz="2400" dirty="0"/>
          </a:p>
          <a:p>
            <a:r>
              <a:rPr lang="en-US" sz="2400" dirty="0"/>
              <a:t>When stock prices dropped, people panicked and sold their shares; as a result prices fell even lower. Most stocks nosedived more than 50%. Many people were wiped out, broke</a:t>
            </a:r>
            <a:r>
              <a:rPr lang="en-US" sz="2400" dirty="0" smtClean="0"/>
              <a:t>.</a:t>
            </a:r>
            <a:endParaRPr lang="en-CA" sz="2400" dirty="0"/>
          </a:p>
        </p:txBody>
      </p:sp>
    </p:spTree>
    <p:extLst>
      <p:ext uri="{BB962C8B-B14F-4D97-AF65-F5344CB8AC3E}">
        <p14:creationId xmlns:p14="http://schemas.microsoft.com/office/powerpoint/2010/main" val="3196324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 the Beginning</a:t>
            </a:r>
            <a:endParaRPr lang="en-CA" dirty="0"/>
          </a:p>
        </p:txBody>
      </p:sp>
      <p:sp>
        <p:nvSpPr>
          <p:cNvPr id="3" name="Content Placeholder 2"/>
          <p:cNvSpPr>
            <a:spLocks noGrp="1"/>
          </p:cNvSpPr>
          <p:nvPr>
            <p:ph idx="1"/>
          </p:nvPr>
        </p:nvSpPr>
        <p:spPr/>
        <p:txBody>
          <a:bodyPr>
            <a:noAutofit/>
          </a:bodyPr>
          <a:lstStyle/>
          <a:p>
            <a:r>
              <a:rPr lang="en-US" sz="3200" dirty="0"/>
              <a:t>The prosperity of the 1920's stopped on </a:t>
            </a:r>
            <a:r>
              <a:rPr lang="en-US" sz="3200" b="1" dirty="0"/>
              <a:t>Oct. 29, 1929</a:t>
            </a:r>
            <a:r>
              <a:rPr lang="en-US" sz="3200" dirty="0"/>
              <a:t>, when the stock market crashed (stock prices had such a dramatic decline that the value of many companies became worthless). </a:t>
            </a:r>
            <a:endParaRPr lang="en-US" sz="3200" dirty="0" smtClean="0"/>
          </a:p>
          <a:p>
            <a:r>
              <a:rPr lang="en-US" sz="3200" dirty="0" smtClean="0"/>
              <a:t>Though </a:t>
            </a:r>
            <a:r>
              <a:rPr lang="en-US" sz="3200" dirty="0"/>
              <a:t>the stock market crash did </a:t>
            </a:r>
            <a:r>
              <a:rPr lang="en-US" sz="3200" u="sng" dirty="0"/>
              <a:t>not</a:t>
            </a:r>
            <a:r>
              <a:rPr lang="en-US" sz="3200" dirty="0"/>
              <a:t> cause the Great Depression, it signaled the start of the Great Depression. </a:t>
            </a:r>
            <a:endParaRPr lang="en-CA" sz="3200" dirty="0"/>
          </a:p>
        </p:txBody>
      </p:sp>
    </p:spTree>
    <p:extLst>
      <p:ext uri="{BB962C8B-B14F-4D97-AF65-F5344CB8AC3E}">
        <p14:creationId xmlns:p14="http://schemas.microsoft.com/office/powerpoint/2010/main" val="2272063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347048" cy="1143000"/>
          </a:xfrm>
        </p:spPr>
        <p:txBody>
          <a:bodyPr/>
          <a:lstStyle/>
          <a:p>
            <a:r>
              <a:rPr lang="en-CA" dirty="0" smtClean="0"/>
              <a:t>The Business Cycle</a:t>
            </a:r>
            <a:endParaRPr lang="en-CA" dirty="0"/>
          </a:p>
        </p:txBody>
      </p:sp>
      <p:sp>
        <p:nvSpPr>
          <p:cNvPr id="3" name="Content Placeholder 2"/>
          <p:cNvSpPr>
            <a:spLocks noGrp="1"/>
          </p:cNvSpPr>
          <p:nvPr>
            <p:ph idx="1"/>
          </p:nvPr>
        </p:nvSpPr>
        <p:spPr>
          <a:xfrm>
            <a:off x="179512" y="1052736"/>
            <a:ext cx="8507288" cy="5073427"/>
          </a:xfrm>
        </p:spPr>
        <p:txBody>
          <a:bodyPr>
            <a:normAutofit/>
          </a:bodyPr>
          <a:lstStyle/>
          <a:p>
            <a:r>
              <a:rPr lang="en-US" sz="2800" dirty="0"/>
              <a:t>Economic conditions constantly change; in other words, there are good times and </a:t>
            </a:r>
            <a:r>
              <a:rPr lang="en-US" sz="2800" dirty="0" smtClean="0"/>
              <a:t>bad </a:t>
            </a:r>
            <a:r>
              <a:rPr lang="en-US" sz="2800" dirty="0"/>
              <a:t>times. </a:t>
            </a:r>
          </a:p>
          <a:p>
            <a:r>
              <a:rPr lang="en-US" sz="2800" dirty="0" smtClean="0"/>
              <a:t>There are four basic stages </a:t>
            </a:r>
          </a:p>
          <a:p>
            <a:pPr marL="0" indent="0">
              <a:buNone/>
            </a:pPr>
            <a:r>
              <a:rPr lang="en-US" sz="2800" dirty="0" smtClean="0"/>
              <a:t>to the cycle:</a:t>
            </a:r>
          </a:p>
          <a:p>
            <a:pPr marL="0" indent="0">
              <a:buNone/>
            </a:pPr>
            <a:r>
              <a:rPr lang="en-US" dirty="0" smtClean="0"/>
              <a:t> </a:t>
            </a:r>
          </a:p>
        </p:txBody>
      </p:sp>
      <p:graphicFrame>
        <p:nvGraphicFramePr>
          <p:cNvPr id="4" name="Diagram 3"/>
          <p:cNvGraphicFramePr/>
          <p:nvPr>
            <p:extLst>
              <p:ext uri="{D42A27DB-BD31-4B8C-83A1-F6EECF244321}">
                <p14:modId xmlns:p14="http://schemas.microsoft.com/office/powerpoint/2010/main" val="4217404035"/>
              </p:ext>
            </p:extLst>
          </p:nvPr>
        </p:nvGraphicFramePr>
        <p:xfrm>
          <a:off x="3077732" y="256490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1297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Black Tuesday</a:t>
            </a:r>
            <a:endParaRPr lang="en-CA" dirty="0"/>
          </a:p>
        </p:txBody>
      </p:sp>
      <p:sp>
        <p:nvSpPr>
          <p:cNvPr id="3" name="Content Placeholder 2"/>
          <p:cNvSpPr>
            <a:spLocks noGrp="1"/>
          </p:cNvSpPr>
          <p:nvPr>
            <p:ph idx="1"/>
          </p:nvPr>
        </p:nvSpPr>
        <p:spPr>
          <a:xfrm>
            <a:off x="457200" y="1600200"/>
            <a:ext cx="8435280" cy="4709120"/>
          </a:xfrm>
        </p:spPr>
        <p:txBody>
          <a:bodyPr>
            <a:normAutofit/>
          </a:bodyPr>
          <a:lstStyle/>
          <a:p>
            <a:r>
              <a:rPr lang="en-US" sz="2800" dirty="0"/>
              <a:t>The day the stock market crashed, </a:t>
            </a:r>
            <a:r>
              <a:rPr lang="en-US" sz="2800" b="1" dirty="0"/>
              <a:t>Oct. 29, </a:t>
            </a:r>
            <a:r>
              <a:rPr lang="en-US" sz="2800" b="1" dirty="0" smtClean="0"/>
              <a:t>1929</a:t>
            </a:r>
            <a:endParaRPr lang="en-US" sz="2800" dirty="0" smtClean="0"/>
          </a:p>
          <a:p>
            <a:r>
              <a:rPr lang="en-US" sz="2800" dirty="0" smtClean="0"/>
              <a:t>During </a:t>
            </a:r>
            <a:r>
              <a:rPr lang="en-US" sz="2800" dirty="0"/>
              <a:t>the 1920's many people dreamed of getting rich playing the stock market. It seemed simple enough:  buy plenty of stocks at a low price, then sell when the stock when price is </a:t>
            </a:r>
            <a:r>
              <a:rPr lang="en-US" sz="2800" dirty="0" smtClean="0"/>
              <a:t>high.</a:t>
            </a:r>
          </a:p>
          <a:p>
            <a:r>
              <a:rPr lang="en-US" sz="2800" dirty="0"/>
              <a:t>The only problem with this plan is that it requires knowledge, skill and good luck</a:t>
            </a:r>
            <a:r>
              <a:rPr lang="en-US" sz="2800" dirty="0" smtClean="0"/>
              <a:t>.</a:t>
            </a:r>
            <a:endParaRPr lang="en-CA" sz="2800" dirty="0"/>
          </a:p>
        </p:txBody>
      </p:sp>
    </p:spTree>
    <p:extLst>
      <p:ext uri="{BB962C8B-B14F-4D97-AF65-F5344CB8AC3E}">
        <p14:creationId xmlns:p14="http://schemas.microsoft.com/office/powerpoint/2010/main" val="1902123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Causes of the great depression</a:t>
            </a:r>
            <a:endParaRPr lang="en-CA" dirty="0"/>
          </a:p>
        </p:txBody>
      </p:sp>
      <p:sp>
        <p:nvSpPr>
          <p:cNvPr id="3" name="Text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721905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Over-Production/Expansion</a:t>
            </a:r>
            <a:endParaRPr lang="en-CA" dirty="0"/>
          </a:p>
        </p:txBody>
      </p:sp>
      <p:sp>
        <p:nvSpPr>
          <p:cNvPr id="3" name="Content Placeholder 2"/>
          <p:cNvSpPr>
            <a:spLocks noGrp="1"/>
          </p:cNvSpPr>
          <p:nvPr>
            <p:ph idx="1"/>
          </p:nvPr>
        </p:nvSpPr>
        <p:spPr>
          <a:xfrm>
            <a:off x="822960" y="1100628"/>
            <a:ext cx="7520940" cy="4704636"/>
          </a:xfrm>
        </p:spPr>
        <p:txBody>
          <a:bodyPr>
            <a:noAutofit/>
          </a:bodyPr>
          <a:lstStyle/>
          <a:p>
            <a:r>
              <a:rPr lang="en-US" sz="2400" dirty="0"/>
              <a:t>During the 1920's large amounts of profits and investments resulted in the expansion of existing factories or construction of new ones. As a result huge supplies of goods became overstocked. Soon factory owners panicked and slowed down production by laying off workers. Workers and their families had even less money to spend therefore sales slowed down even more. Wages simply were not high enough to buy all the products made.</a:t>
            </a:r>
            <a:endParaRPr lang="en-CA" sz="2400" dirty="0"/>
          </a:p>
          <a:p>
            <a:r>
              <a:rPr lang="en-US" sz="2400" dirty="0"/>
              <a:t>Industrialists had forgotten the basic economic rule: </a:t>
            </a:r>
            <a:r>
              <a:rPr lang="en-US" sz="2400" b="1" dirty="0"/>
              <a:t>only make as many items as you can sell. </a:t>
            </a:r>
            <a:endParaRPr lang="en-CA" sz="2400" b="1" dirty="0"/>
          </a:p>
        </p:txBody>
      </p:sp>
    </p:spTree>
    <p:extLst>
      <p:ext uri="{BB962C8B-B14F-4D97-AF65-F5344CB8AC3E}">
        <p14:creationId xmlns:p14="http://schemas.microsoft.com/office/powerpoint/2010/main" val="3627019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Canada’s dependence on a few primary products</a:t>
            </a:r>
            <a:endParaRPr lang="en-CA" dirty="0"/>
          </a:p>
        </p:txBody>
      </p:sp>
      <p:sp>
        <p:nvSpPr>
          <p:cNvPr id="3" name="Content Placeholder 2"/>
          <p:cNvSpPr>
            <a:spLocks noGrp="1"/>
          </p:cNvSpPr>
          <p:nvPr>
            <p:ph idx="1"/>
          </p:nvPr>
        </p:nvSpPr>
        <p:spPr>
          <a:xfrm>
            <a:off x="457200" y="1124744"/>
            <a:ext cx="8229600" cy="5544616"/>
          </a:xfrm>
        </p:spPr>
        <p:txBody>
          <a:bodyPr>
            <a:noAutofit/>
          </a:bodyPr>
          <a:lstStyle/>
          <a:p>
            <a:r>
              <a:rPr lang="en-US" sz="2800" dirty="0" smtClean="0"/>
              <a:t>Canada’s </a:t>
            </a:r>
            <a:r>
              <a:rPr lang="en-US" sz="2800" dirty="0"/>
              <a:t>economy depended on a few basic products such as wheat, fish, minerals, and pulp and paper.  </a:t>
            </a:r>
            <a:endParaRPr lang="en-US" sz="2800" dirty="0" smtClean="0"/>
          </a:p>
          <a:p>
            <a:r>
              <a:rPr lang="en-US" sz="2800" dirty="0"/>
              <a:t>When the depression hit countries around the world, demand for Canada’s products fell. </a:t>
            </a:r>
            <a:r>
              <a:rPr lang="en-US" sz="2800" dirty="0" smtClean="0"/>
              <a:t>Fishing the </a:t>
            </a:r>
            <a:r>
              <a:rPr lang="en-US" sz="2800" dirty="0"/>
              <a:t>Maritimes and wheat in the West were especially hard hit. </a:t>
            </a:r>
            <a:endParaRPr lang="en-CA" sz="2800" dirty="0"/>
          </a:p>
          <a:p>
            <a:r>
              <a:rPr lang="en-US" sz="2800" dirty="0"/>
              <a:t>Terrible droughts on the prairies destroyed crops. Farmers could not pay mortgages. Industries such as flour mills, railways, also slowed down without the production of wheat. </a:t>
            </a:r>
            <a:endParaRPr lang="en-CA" sz="2800" dirty="0"/>
          </a:p>
        </p:txBody>
      </p:sp>
    </p:spTree>
    <p:extLst>
      <p:ext uri="{BB962C8B-B14F-4D97-AF65-F5344CB8AC3E}">
        <p14:creationId xmlns:p14="http://schemas.microsoft.com/office/powerpoint/2010/main" val="146706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Canada’s Dependence on US</a:t>
            </a:r>
            <a:endParaRPr lang="en-CA" dirty="0"/>
          </a:p>
        </p:txBody>
      </p:sp>
      <p:sp>
        <p:nvSpPr>
          <p:cNvPr id="3" name="Content Placeholder 2"/>
          <p:cNvSpPr>
            <a:spLocks noGrp="1"/>
          </p:cNvSpPr>
          <p:nvPr>
            <p:ph idx="1"/>
          </p:nvPr>
        </p:nvSpPr>
        <p:spPr/>
        <p:txBody>
          <a:bodyPr>
            <a:normAutofit fontScale="92500"/>
          </a:bodyPr>
          <a:lstStyle/>
          <a:p>
            <a:r>
              <a:rPr lang="en-US" sz="3200" dirty="0"/>
              <a:t>Because Canada’s economy is closely linked to the U.S., when the American economy got sick, Canada suffered. Americans did not need our fish, lumber, wheat, minerals and pulp and paper. U.S. investors pulled out of Canada and branch plants closed, leaving thousands out of work.</a:t>
            </a:r>
            <a:endParaRPr lang="en-CA" sz="3200" dirty="0"/>
          </a:p>
          <a:p>
            <a:endParaRPr lang="en-CA" dirty="0"/>
          </a:p>
        </p:txBody>
      </p:sp>
    </p:spTree>
    <p:extLst>
      <p:ext uri="{BB962C8B-B14F-4D97-AF65-F5344CB8AC3E}">
        <p14:creationId xmlns:p14="http://schemas.microsoft.com/office/powerpoint/2010/main" val="2323863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Too Much Credit Buying</a:t>
            </a:r>
            <a:endParaRPr lang="en-CA" dirty="0"/>
          </a:p>
        </p:txBody>
      </p:sp>
      <p:sp>
        <p:nvSpPr>
          <p:cNvPr id="3" name="Content Placeholder 2"/>
          <p:cNvSpPr>
            <a:spLocks noGrp="1"/>
          </p:cNvSpPr>
          <p:nvPr>
            <p:ph idx="1"/>
          </p:nvPr>
        </p:nvSpPr>
        <p:spPr/>
        <p:txBody>
          <a:bodyPr>
            <a:noAutofit/>
          </a:bodyPr>
          <a:lstStyle/>
          <a:p>
            <a:r>
              <a:rPr lang="en-US" sz="3600" dirty="0"/>
              <a:t>Throughout the 1920's buying on credit became more popular. With added interest payments many families got themselves hopelessly into debt. If the breadwinner became sick or was laid off, it was impossible to keep up payments.</a:t>
            </a:r>
            <a:endParaRPr lang="en-CA" sz="3600" dirty="0"/>
          </a:p>
        </p:txBody>
      </p:sp>
    </p:spTree>
    <p:extLst>
      <p:ext uri="{BB962C8B-B14F-4D97-AF65-F5344CB8AC3E}">
        <p14:creationId xmlns:p14="http://schemas.microsoft.com/office/powerpoint/2010/main" val="240608450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27</TotalTime>
  <Words>590</Words>
  <Application>Microsoft Office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The Great Depression</vt:lpstr>
      <vt:lpstr>In the Beginning</vt:lpstr>
      <vt:lpstr>The Business Cycle</vt:lpstr>
      <vt:lpstr>Black Tuesday</vt:lpstr>
      <vt:lpstr>Causes of the great depression</vt:lpstr>
      <vt:lpstr>Over-Production/Expansion</vt:lpstr>
      <vt:lpstr>Canada’s dependence on a few primary products</vt:lpstr>
      <vt:lpstr>Canada’s Dependence on US</vt:lpstr>
      <vt:lpstr>Too Much Credit Buying</vt:lpstr>
      <vt:lpstr>Credit Buying of Stocks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Depression</dc:title>
  <dc:creator>Student</dc:creator>
  <cp:lastModifiedBy>Student</cp:lastModifiedBy>
  <cp:revision>4</cp:revision>
  <dcterms:created xsi:type="dcterms:W3CDTF">2016-02-02T12:58:00Z</dcterms:created>
  <dcterms:modified xsi:type="dcterms:W3CDTF">2016-02-02T13:25:10Z</dcterms:modified>
</cp:coreProperties>
</file>