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68" r:id="rId5"/>
    <p:sldId id="269" r:id="rId6"/>
    <p:sldId id="267" r:id="rId7"/>
    <p:sldId id="270" r:id="rId8"/>
    <p:sldId id="271" r:id="rId9"/>
    <p:sldId id="272" r:id="rId10"/>
    <p:sldId id="265" r:id="rId11"/>
    <p:sldId id="258" r:id="rId12"/>
    <p:sldId id="263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0E4BD3-7917-4283-9764-860E31680644}" type="datetimeFigureOut">
              <a:rPr lang="en-US" smtClean="0"/>
              <a:t>2/12/2011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7648B8-23BC-485D-9CFC-B0B87BD16E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hmm.org/wlc/en/gallery_fi.php?ModuleId=1000514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azi_German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10, 1938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/>
              <a:t>L</a:t>
            </a:r>
            <a:r>
              <a:rPr lang="en-US" sz="3200" dirty="0" smtClean="0"/>
              <a:t>ocal </a:t>
            </a:r>
            <a:r>
              <a:rPr lang="en-US" sz="3200" dirty="0"/>
              <a:t>residents watch as </a:t>
            </a:r>
            <a:r>
              <a:rPr lang="en-US" sz="3200" dirty="0" smtClean="0"/>
              <a:t>the</a:t>
            </a:r>
            <a:r>
              <a:rPr lang="en-US" sz="3200" i="1" dirty="0" smtClean="0"/>
              <a:t> </a:t>
            </a:r>
            <a:r>
              <a:rPr lang="en-US" sz="3200" dirty="0" smtClean="0"/>
              <a:t>synagogue </a:t>
            </a:r>
            <a:r>
              <a:rPr lang="en-US" sz="3200" dirty="0"/>
              <a:t>in </a:t>
            </a:r>
            <a:r>
              <a:rPr lang="en-US" sz="3200" dirty="0" err="1"/>
              <a:t>Ober</a:t>
            </a:r>
            <a:r>
              <a:rPr lang="en-US" sz="3200" dirty="0"/>
              <a:t> </a:t>
            </a:r>
            <a:r>
              <a:rPr lang="en-US" sz="3200" dirty="0" err="1"/>
              <a:t>Ramstadt</a:t>
            </a:r>
            <a:r>
              <a:rPr lang="en-US" sz="3200" dirty="0"/>
              <a:t>, Germany, is destroyed by fire. </a:t>
            </a:r>
            <a:r>
              <a:rPr lang="en-US" sz="3200" dirty="0" smtClean="0"/>
              <a:t>The local </a:t>
            </a:r>
            <a:r>
              <a:rPr lang="en-US" sz="3200" dirty="0"/>
              <a:t>fire department tries to prevent the fire from spreading </a:t>
            </a:r>
            <a:r>
              <a:rPr lang="en-US" sz="3200" dirty="0" smtClean="0"/>
              <a:t>to a </a:t>
            </a:r>
            <a:r>
              <a:rPr lang="en-US" sz="3200" dirty="0"/>
              <a:t>nearby home.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31654" y="2133600"/>
            <a:ext cx="3802746" cy="327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Poster: "He is guilty for the war"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2676" y="1524000"/>
            <a:ext cx="31882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1943 anti-Jewish poster by the artist "</a:t>
            </a:r>
            <a:r>
              <a:rPr lang="en-US" dirty="0" err="1" smtClean="0"/>
              <a:t>Mjolnir</a:t>
            </a:r>
            <a:r>
              <a:rPr lang="en-US" dirty="0" smtClean="0"/>
              <a:t>" intended to persuade Germans that Jews were responsible for starting the war. "</a:t>
            </a:r>
            <a:r>
              <a:rPr lang="en-US" dirty="0" err="1" smtClean="0"/>
              <a:t>Mjolnir</a:t>
            </a:r>
            <a:r>
              <a:rPr lang="en-US" dirty="0" smtClean="0"/>
              <a:t>" was the pen name of the artist Hans Schweitzer who created many of the most popular Nazi propaganda posters.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1940–1944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Mug </a:t>
            </a:r>
            <a:r>
              <a:rPr lang="en-US" sz="4400" dirty="0"/>
              <a:t>shot of prisoner accused of </a:t>
            </a:r>
            <a:r>
              <a:rPr lang="en-US" sz="4400" dirty="0" smtClean="0"/>
              <a:t>homosexuality </a:t>
            </a:r>
            <a:r>
              <a:rPr lang="en-US" sz="4400" dirty="0"/>
              <a:t>in </a:t>
            </a:r>
            <a:r>
              <a:rPr lang="en-US" sz="4400" dirty="0" smtClean="0"/>
              <a:t>Auschwitz concentration </a:t>
            </a:r>
            <a:r>
              <a:rPr lang="en-US" sz="4400" dirty="0"/>
              <a:t>camp.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188" y="1600200"/>
            <a:ext cx="3662011" cy="442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90328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The photos below were taken at Auschwitz Concentration Camp – These are the real faces of people of the Holocaust.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40958"/>
            <a:ext cx="4038600" cy="283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06938" y="2705894"/>
            <a:ext cx="3924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Auschwitz Concentration Camp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http://www.ushmm.org/wlc/en/gallery_fi.php?ModuleId=10005143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Footage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267200" cy="151288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Public displays of </a:t>
            </a:r>
            <a:r>
              <a:rPr lang="en-US" dirty="0" err="1">
                <a:solidFill>
                  <a:srgbClr val="C00000"/>
                </a:solidFill>
              </a:rPr>
              <a:t>antisemitism</a:t>
            </a:r>
            <a:r>
              <a:rPr lang="en-US" dirty="0">
                <a:solidFill>
                  <a:srgbClr val="C00000"/>
                </a:solidFill>
              </a:rPr>
              <a:t> in Nazi Germany took a variety of forms, from posters and newspapers to films and radio addresses.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3352800"/>
            <a:ext cx="4038600" cy="26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A float in a Shrove Tuesday parade features workers from the local aluminum cylinder works feeding "Jews” (wearing paper noses) to the "Jew Devourer," a voracious crocodile. The motto carried by the workers' unit in the parade (not shown) was: "Grumblers and Trouble-Makers go under the Roller."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Anti-Jewish parade float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1752600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791200" y="1600200"/>
            <a:ext cx="2974848" cy="3733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 err="1" smtClean="0"/>
              <a:t>Antisemitic</a:t>
            </a:r>
            <a:r>
              <a:rPr lang="en-US" sz="3600" dirty="0" smtClean="0"/>
              <a:t> sign reading, "</a:t>
            </a:r>
            <a:r>
              <a:rPr lang="en-US" sz="3600" dirty="0" err="1" smtClean="0"/>
              <a:t>Juden</a:t>
            </a:r>
            <a:r>
              <a:rPr lang="en-US" sz="3600" dirty="0" smtClean="0"/>
              <a:t> </a:t>
            </a:r>
            <a:r>
              <a:rPr lang="en-US" sz="3600" dirty="0" err="1" smtClean="0"/>
              <a:t>sind</a:t>
            </a:r>
            <a:r>
              <a:rPr lang="en-US" sz="3600" dirty="0" smtClean="0"/>
              <a:t> </a:t>
            </a:r>
            <a:r>
              <a:rPr lang="en-US" sz="3600" dirty="0" err="1" smtClean="0"/>
              <a:t>hier</a:t>
            </a:r>
            <a:r>
              <a:rPr lang="en-US" sz="3600" dirty="0" smtClean="0"/>
              <a:t> </a:t>
            </a:r>
            <a:r>
              <a:rPr lang="en-US" sz="3600" dirty="0" err="1" smtClean="0"/>
              <a:t>unerwunscht</a:t>
            </a:r>
            <a:r>
              <a:rPr lang="en-US" sz="3600" dirty="0" smtClean="0"/>
              <a:t>" (Jews Are Unwanted Here).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248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/>
              <a:t>Antisemitic</a:t>
            </a:r>
            <a:r>
              <a:rPr lang="en-US" sz="4800" dirty="0"/>
              <a:t> </a:t>
            </a:r>
            <a:r>
              <a:rPr lang="en-US" sz="4800" dirty="0" smtClean="0"/>
              <a:t>sign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1933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	Germans </a:t>
            </a:r>
            <a:r>
              <a:rPr lang="en-US" sz="4000" dirty="0"/>
              <a:t>read a poster affixed to a pillar in a busy Berlin </a:t>
            </a:r>
            <a:r>
              <a:rPr lang="en-US" sz="4000" dirty="0" smtClean="0"/>
              <a:t>street warning </a:t>
            </a:r>
            <a:r>
              <a:rPr lang="en-US" sz="4000" dirty="0"/>
              <a:t>them not to buy from Jews.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97376" y="1524000"/>
            <a:ext cx="344218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Propaganda slide depicting "loss of racial pride"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81148"/>
            <a:ext cx="4059238" cy="285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This propaganda slide depicts friendship between an Aryan woman and a black woman as a loss of racial pride. The caption says: "The experience/ Racial pride fades." Germany, ca. 1933-1939.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 series of attacks against Jews throughout </a:t>
            </a:r>
            <a:r>
              <a:rPr lang="en-US" sz="3600" dirty="0" smtClean="0">
                <a:hlinkClick r:id="rId2" tooltip="Nazi Germany"/>
              </a:rPr>
              <a:t>Nazi Germany</a:t>
            </a:r>
            <a:r>
              <a:rPr lang="en-US" sz="3600" dirty="0" smtClean="0"/>
              <a:t> and parts of Austria on November 9–10, 1938.</a:t>
            </a:r>
          </a:p>
          <a:p>
            <a:r>
              <a:rPr lang="en-US" sz="3600" dirty="0" smtClean="0"/>
              <a:t>Jewish homes,</a:t>
            </a:r>
            <a:r>
              <a:rPr lang="en-US" sz="3600" dirty="0" smtClean="0"/>
              <a:t> shops, towns &amp; villages</a:t>
            </a:r>
            <a:r>
              <a:rPr lang="en-US" sz="3600" dirty="0" smtClean="0"/>
              <a:t> were ransacked, as SA storm troopers &amp; civilians destroyed buildings with sledgehammers, leaving the streets covered in pieces of smashed windows.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Kristallnacht</a:t>
            </a:r>
            <a:r>
              <a:rPr lang="en-US" dirty="0" smtClean="0"/>
              <a:t>: The Night of Broken Glass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91 Jews were killed, and 30,000 Jewish men—a quarter of all Jewish men in Germany—were taken to concentration camps, where they were tortured for months, with over 1,000 of them dying.</a:t>
            </a:r>
            <a:r>
              <a:rPr lang="en-US" sz="3600" baseline="30000" dirty="0"/>
              <a:t> </a:t>
            </a:r>
            <a:r>
              <a:rPr lang="en-US" sz="3600" dirty="0" smtClean="0"/>
              <a:t>Around 1,668 synagogues were ransacked, and 267 set on fire. In Vienna alone 95 synagogues </a:t>
            </a:r>
            <a:r>
              <a:rPr lang="en-US" sz="3600" dirty="0"/>
              <a:t>(</a:t>
            </a:r>
            <a:r>
              <a:rPr lang="en-US" sz="3600" dirty="0" smtClean="0"/>
              <a:t>houses of prayer) were destroyed.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Kristallnacht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of </a:t>
            </a:r>
            <a:r>
              <a:rPr lang="en-US" dirty="0" err="1" smtClean="0"/>
              <a:t>Kristallnacht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4038600" cy="26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420892"/>
            <a:ext cx="4059238" cy="277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301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The Holocaust</vt:lpstr>
      <vt:lpstr>Film Footage</vt:lpstr>
      <vt:lpstr>Anti-Jewish parade float</vt:lpstr>
      <vt:lpstr>Antisemitic sign</vt:lpstr>
      <vt:lpstr>April 1933</vt:lpstr>
      <vt:lpstr>Propaganda slide depicting "loss of racial pride"</vt:lpstr>
      <vt:lpstr>Kristallnacht: The Night of Broken Glass</vt:lpstr>
      <vt:lpstr>Kristallnacht</vt:lpstr>
      <vt:lpstr>Photos of Kristallnacht</vt:lpstr>
      <vt:lpstr>November 10, 1938</vt:lpstr>
      <vt:lpstr>Poster: "He is guilty for the war"</vt:lpstr>
      <vt:lpstr>1940–1944</vt:lpstr>
      <vt:lpstr>Auschwitz Concentration Camp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Sarah Gates</dc:creator>
  <cp:lastModifiedBy>Sarah Gates</cp:lastModifiedBy>
  <cp:revision>13</cp:revision>
  <dcterms:created xsi:type="dcterms:W3CDTF">2011-02-12T18:01:22Z</dcterms:created>
  <dcterms:modified xsi:type="dcterms:W3CDTF">2011-02-12T20:11:36Z</dcterms:modified>
</cp:coreProperties>
</file>