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2" r:id="rId8"/>
    <p:sldId id="263" r:id="rId9"/>
    <p:sldId id="261"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8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47BF99-BFA5-442B-BB67-9F213B58A920}" type="datetimeFigureOut">
              <a:rPr lang="en-CA" smtClean="0"/>
              <a:t>18-01-04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7BF99-BFA5-442B-BB67-9F213B58A920}" type="datetimeFigureOut">
              <a:rPr lang="en-CA" smtClean="0"/>
              <a:t>18-01-04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7BF99-BFA5-442B-BB67-9F213B58A920}" type="datetimeFigureOut">
              <a:rPr lang="en-CA" smtClean="0"/>
              <a:t>18-01-04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7BF99-BFA5-442B-BB67-9F213B58A920}" type="datetimeFigureOut">
              <a:rPr lang="en-CA" smtClean="0"/>
              <a:t>18-01-04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47BF99-BFA5-442B-BB67-9F213B58A920}" type="datetimeFigureOut">
              <a:rPr lang="en-CA" smtClean="0"/>
              <a:t>18-01-04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47BF99-BFA5-442B-BB67-9F213B58A920}" type="datetimeFigureOut">
              <a:rPr lang="en-CA" smtClean="0"/>
              <a:t>18-01-04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47BF99-BFA5-442B-BB67-9F213B58A920}" type="datetimeFigureOut">
              <a:rPr lang="en-CA" smtClean="0"/>
              <a:t>18-01-04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47BF99-BFA5-442B-BB67-9F213B58A920}" type="datetimeFigureOut">
              <a:rPr lang="en-CA" smtClean="0"/>
              <a:t>18-01-04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7BF99-BFA5-442B-BB67-9F213B58A920}" type="datetimeFigureOut">
              <a:rPr lang="en-CA" smtClean="0"/>
              <a:t>18-01-04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C877E0-FC10-4983-99B9-6DB6EA17666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7BF99-BFA5-442B-BB67-9F213B58A920}" type="datetimeFigureOut">
              <a:rPr lang="en-CA" smtClean="0"/>
              <a:t>18-01-04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C877E0-FC10-4983-99B9-6DB6EA176663}"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247BF99-BFA5-442B-BB67-9F213B58A920}" type="datetimeFigureOut">
              <a:rPr lang="en-CA" smtClean="0"/>
              <a:t>18-01-04</a:t>
            </a:fld>
            <a:endParaRPr lang="en-CA"/>
          </a:p>
        </p:txBody>
      </p:sp>
      <p:sp>
        <p:nvSpPr>
          <p:cNvPr id="9" name="Slide Number Placeholder 8"/>
          <p:cNvSpPr>
            <a:spLocks noGrp="1"/>
          </p:cNvSpPr>
          <p:nvPr>
            <p:ph type="sldNum" sz="quarter" idx="11"/>
          </p:nvPr>
        </p:nvSpPr>
        <p:spPr/>
        <p:txBody>
          <a:bodyPr/>
          <a:lstStyle/>
          <a:p>
            <a:fld id="{25C877E0-FC10-4983-99B9-6DB6EA176663}"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C877E0-FC10-4983-99B9-6DB6EA176663}"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247BF99-BFA5-442B-BB67-9F213B58A920}" type="datetimeFigureOut">
              <a:rPr lang="en-CA" smtClean="0"/>
              <a:t>18-01-04</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CYUxLbl_P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google.ca/url?sa=i&amp;rct=j&amp;q=&amp;esrc=s&amp;frm=1&amp;source=images&amp;cd=&amp;cad=rja&amp;uact=8&amp;ved=0CAcQjRw&amp;url=http://www.historylearningsite.co.uk/treaty_of_versailles.htm&amp;ei=KB3vVN2VI6ThsATh1oKABA&amp;bvm=bv.86956481,d.cWc&amp;psig=AFQjCNEGuz_V2AopaPdZq9GLj-tDr5mVeQ&amp;ust=1425043060229401" TargetMode="External"/><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www.google.ca/url?sa=i&amp;rct=j&amp;q=&amp;esrc=s&amp;frm=1&amp;source=images&amp;cd=&amp;cad=rja&amp;uact=8&amp;ved=0CAcQjRw&amp;url=http://kwilhelmii.weebly.com/treaty-of-versailles.html&amp;ei=-BzvVOHfL7XLsASo0IK4Bg&amp;bvm=bv.86956481,d.cWc&amp;psig=AFQjCNEGuz_V2AopaPdZq9GLj-tDr5mVeQ&amp;ust=142504306022940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Start of World War II</a:t>
            </a:r>
            <a:endParaRPr lang="en-CA" dirty="0"/>
          </a:p>
        </p:txBody>
      </p:sp>
      <p:sp>
        <p:nvSpPr>
          <p:cNvPr id="3" name="Subtitle 2"/>
          <p:cNvSpPr>
            <a:spLocks noGrp="1"/>
          </p:cNvSpPr>
          <p:nvPr>
            <p:ph type="subTitle" idx="1"/>
          </p:nvPr>
        </p:nvSpPr>
        <p:spPr/>
        <p:txBody>
          <a:bodyPr/>
          <a:lstStyle/>
          <a:p>
            <a:r>
              <a:rPr lang="en-CA" dirty="0" smtClean="0"/>
              <a:t>THE ROAD TO WAR</a:t>
            </a:r>
            <a:endParaRPr lang="en-CA" dirty="0"/>
          </a:p>
        </p:txBody>
      </p:sp>
    </p:spTree>
    <p:extLst>
      <p:ext uri="{BB962C8B-B14F-4D97-AF65-F5344CB8AC3E}">
        <p14:creationId xmlns:p14="http://schemas.microsoft.com/office/powerpoint/2010/main" val="41974716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descr="MAPWW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 y="692696"/>
            <a:ext cx="9145016" cy="5688632"/>
          </a:xfrm>
          <a:prstGeom prst="rect">
            <a:avLst/>
          </a:prstGeom>
        </p:spPr>
      </p:pic>
    </p:spTree>
    <p:extLst>
      <p:ext uri="{BB962C8B-B14F-4D97-AF65-F5344CB8AC3E}">
        <p14:creationId xmlns:p14="http://schemas.microsoft.com/office/powerpoint/2010/main" val="343440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dirty="0" smtClean="0"/>
              <a:t>Fascism: A type of one-party government, led by one person, who makes all decisions for the whole country.</a:t>
            </a:r>
          </a:p>
          <a:p>
            <a:pPr lvl="1"/>
            <a:r>
              <a:rPr lang="en-US" dirty="0" smtClean="0"/>
              <a:t>Opposite of democracy</a:t>
            </a:r>
          </a:p>
          <a:p>
            <a:pPr lvl="1"/>
            <a:r>
              <a:rPr lang="en-US" dirty="0" smtClean="0"/>
              <a:t>Compare to Canada</a:t>
            </a:r>
          </a:p>
          <a:p>
            <a:pPr marL="274320" lvl="1" indent="0">
              <a:buNone/>
            </a:pPr>
            <a:r>
              <a:rPr lang="en-US" dirty="0">
                <a:hlinkClick r:id="rId2"/>
              </a:rPr>
              <a:t>https://www.youtube.com/watch?v=</a:t>
            </a:r>
            <a:r>
              <a:rPr lang="en-US" dirty="0" smtClean="0">
                <a:hlinkClick r:id="rId2"/>
              </a:rPr>
              <a:t>7CYUxLbl_PM</a:t>
            </a:r>
            <a:r>
              <a:rPr lang="en-US" dirty="0" smtClean="0"/>
              <a:t> </a:t>
            </a:r>
            <a:endParaRPr lang="en-US" dirty="0"/>
          </a:p>
          <a:p>
            <a:r>
              <a:rPr lang="en-US" dirty="0" smtClean="0"/>
              <a:t>Dictator: </a:t>
            </a:r>
            <a:r>
              <a:rPr lang="en-US" b="1" i="1" dirty="0" smtClean="0"/>
              <a:t>A</a:t>
            </a:r>
            <a:r>
              <a:rPr lang="en-US" dirty="0" smtClean="0"/>
              <a:t> person who has complete control over a control; usually gets power by force, and rules by force.</a:t>
            </a:r>
          </a:p>
          <a:p>
            <a:endParaRPr lang="en-US" dirty="0"/>
          </a:p>
          <a:p>
            <a:r>
              <a:rPr lang="en-US" dirty="0" smtClean="0"/>
              <a:t>Appeasement: Giving an aggressive person, group or organization what they want to avoid conflict. </a:t>
            </a:r>
          </a:p>
          <a:p>
            <a:endParaRPr lang="en-US" dirty="0"/>
          </a:p>
          <a:p>
            <a:endParaRPr lang="en-US" dirty="0"/>
          </a:p>
        </p:txBody>
      </p:sp>
    </p:spTree>
    <p:extLst>
      <p:ext uri="{BB962C8B-B14F-4D97-AF65-F5344CB8AC3E}">
        <p14:creationId xmlns:p14="http://schemas.microsoft.com/office/powerpoint/2010/main" val="9469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1080120"/>
          </a:xfrm>
        </p:spPr>
        <p:txBody>
          <a:bodyPr/>
          <a:lstStyle/>
          <a:p>
            <a:r>
              <a:rPr lang="en-CA" dirty="0" smtClean="0"/>
              <a:t>What Led to World War II</a:t>
            </a:r>
            <a:endParaRPr lang="en-CA" dirty="0"/>
          </a:p>
        </p:txBody>
      </p:sp>
      <p:sp>
        <p:nvSpPr>
          <p:cNvPr id="3" name="Content Placeholder 2"/>
          <p:cNvSpPr>
            <a:spLocks noGrp="1"/>
          </p:cNvSpPr>
          <p:nvPr>
            <p:ph idx="1"/>
          </p:nvPr>
        </p:nvSpPr>
        <p:spPr>
          <a:xfrm>
            <a:off x="179512" y="1124744"/>
            <a:ext cx="7897688" cy="5276056"/>
          </a:xfrm>
        </p:spPr>
        <p:txBody>
          <a:bodyPr/>
          <a:lstStyle/>
          <a:p>
            <a:r>
              <a:rPr lang="en-US" sz="2800" dirty="0"/>
              <a:t>The Second World War in Europe was caused in large part by the Treaty of Versailles, the peace settlement which ended WWI. The Treaty had punished Germany severely, making </a:t>
            </a:r>
            <a:r>
              <a:rPr lang="en-US" sz="2800" dirty="0" smtClean="0"/>
              <a:t>                   them </a:t>
            </a:r>
            <a:r>
              <a:rPr lang="en-US" sz="2800" dirty="0"/>
              <a:t>pay reparations to the victors  </a:t>
            </a:r>
            <a:r>
              <a:rPr lang="en-US" sz="2800" dirty="0" smtClean="0"/>
              <a:t>                     and </a:t>
            </a:r>
            <a:r>
              <a:rPr lang="en-US" sz="2800" dirty="0"/>
              <a:t>taking large sums of money.</a:t>
            </a:r>
            <a:endParaRPr lang="en-CA" sz="2800" dirty="0"/>
          </a:p>
          <a:p>
            <a:endParaRPr lang="en-CA" dirty="0"/>
          </a:p>
        </p:txBody>
      </p:sp>
      <p:pic>
        <p:nvPicPr>
          <p:cNvPr id="1026" name="Picture 2" descr="http://kwilhelmii.weebly.com/uploads/1/5/3/1/15311806/2420444.jpg?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736698"/>
            <a:ext cx="2699792" cy="39326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historylearningsite.co.uk/fileadmin/historyLearningSite/treaty-of-versailles.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3789040"/>
            <a:ext cx="3800279" cy="2912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4481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012974"/>
          </a:xfrm>
        </p:spPr>
        <p:txBody>
          <a:bodyPr/>
          <a:lstStyle/>
          <a:p>
            <a:r>
              <a:rPr lang="en-CA" dirty="0" smtClean="0"/>
              <a:t>Hitler: A Dictator Born</a:t>
            </a:r>
            <a:endParaRPr lang="en-CA" dirty="0"/>
          </a:p>
        </p:txBody>
      </p:sp>
      <p:sp>
        <p:nvSpPr>
          <p:cNvPr id="3" name="Content Placeholder 2"/>
          <p:cNvSpPr>
            <a:spLocks noGrp="1"/>
          </p:cNvSpPr>
          <p:nvPr>
            <p:ph idx="1"/>
          </p:nvPr>
        </p:nvSpPr>
        <p:spPr>
          <a:xfrm>
            <a:off x="179512" y="1268760"/>
            <a:ext cx="8280920" cy="5256584"/>
          </a:xfrm>
        </p:spPr>
        <p:txBody>
          <a:bodyPr/>
          <a:lstStyle/>
          <a:p>
            <a:pPr marL="114300" indent="0">
              <a:buNone/>
            </a:pPr>
            <a:r>
              <a:rPr lang="en-US" sz="2800" dirty="0"/>
              <a:t>Adolf Hitler and the Nationalist Socialist Party (Nazis) were elected to power in 1933. They used Germany’s anger over the Treaty of Versailles to become popular. Hitler promised that </a:t>
            </a:r>
            <a:r>
              <a:rPr lang="en-US" sz="2800" dirty="0" smtClean="0"/>
              <a:t>he </a:t>
            </a:r>
            <a:r>
              <a:rPr lang="en-US" sz="2800" dirty="0"/>
              <a:t>would </a:t>
            </a:r>
            <a:endParaRPr lang="en-US" sz="2800" dirty="0" smtClean="0"/>
          </a:p>
          <a:p>
            <a:pPr marL="114300" indent="0">
              <a:buNone/>
            </a:pPr>
            <a:r>
              <a:rPr lang="en-US" sz="2800" dirty="0" smtClean="0"/>
              <a:t>tear </a:t>
            </a:r>
            <a:r>
              <a:rPr lang="en-US" sz="2800" dirty="0"/>
              <a:t>up the treaty and </a:t>
            </a:r>
            <a:r>
              <a:rPr lang="en-US" sz="2800" dirty="0" smtClean="0"/>
              <a:t>bring </a:t>
            </a:r>
          </a:p>
          <a:p>
            <a:pPr marL="114300" indent="0">
              <a:buNone/>
            </a:pPr>
            <a:r>
              <a:rPr lang="en-US" sz="2800" dirty="0" smtClean="0"/>
              <a:t>Germany </a:t>
            </a:r>
            <a:r>
              <a:rPr lang="en-US" sz="2800" dirty="0"/>
              <a:t>back to greatness. </a:t>
            </a:r>
            <a:endParaRPr lang="en-US" sz="2800" dirty="0" smtClean="0"/>
          </a:p>
          <a:p>
            <a:pPr marL="114300" indent="0">
              <a:buNone/>
            </a:pPr>
            <a:r>
              <a:rPr lang="en-US" sz="2800" dirty="0" smtClean="0"/>
              <a:t>Once </a:t>
            </a:r>
            <a:r>
              <a:rPr lang="en-US" sz="2800" dirty="0"/>
              <a:t>elected, Hitler outlawed </a:t>
            </a:r>
            <a:endParaRPr lang="en-US" sz="2800" dirty="0" smtClean="0"/>
          </a:p>
          <a:p>
            <a:pPr marL="114300" indent="0">
              <a:buNone/>
            </a:pPr>
            <a:r>
              <a:rPr lang="en-US" sz="2800" dirty="0" smtClean="0"/>
              <a:t>all </a:t>
            </a:r>
            <a:r>
              <a:rPr lang="en-US" sz="2800" dirty="0"/>
              <a:t>other political parties </a:t>
            </a:r>
            <a:r>
              <a:rPr lang="en-US" sz="2800" dirty="0" smtClean="0"/>
              <a:t>other</a:t>
            </a:r>
          </a:p>
          <a:p>
            <a:pPr marL="114300" indent="0">
              <a:buNone/>
            </a:pPr>
            <a:r>
              <a:rPr lang="en-US" sz="2800" dirty="0" smtClean="0"/>
              <a:t> </a:t>
            </a:r>
            <a:r>
              <a:rPr lang="en-US" sz="2800" dirty="0"/>
              <a:t>than his own: </a:t>
            </a:r>
            <a:endParaRPr lang="en-US" sz="2800" dirty="0" smtClean="0"/>
          </a:p>
          <a:p>
            <a:pPr marL="114300" indent="0">
              <a:buNone/>
            </a:pPr>
            <a:r>
              <a:rPr lang="en-US" sz="2800" dirty="0"/>
              <a:t> </a:t>
            </a:r>
            <a:r>
              <a:rPr lang="en-US" sz="2800" dirty="0" smtClean="0"/>
              <a:t>         </a:t>
            </a:r>
            <a:r>
              <a:rPr lang="en-US" sz="2800" dirty="0" smtClean="0">
                <a:solidFill>
                  <a:srgbClr val="FF0000"/>
                </a:solidFill>
              </a:rPr>
              <a:t>  </a:t>
            </a:r>
            <a:r>
              <a:rPr lang="en-US" sz="2800" dirty="0" smtClean="0">
                <a:solidFill>
                  <a:srgbClr val="FF0000"/>
                </a:solidFill>
              </a:rPr>
              <a:t>a </a:t>
            </a:r>
            <a:r>
              <a:rPr lang="en-US" sz="2800" b="1" dirty="0">
                <a:solidFill>
                  <a:srgbClr val="FF0000"/>
                </a:solidFill>
              </a:rPr>
              <a:t>dictator</a:t>
            </a:r>
            <a:r>
              <a:rPr lang="en-US" sz="2800" dirty="0">
                <a:solidFill>
                  <a:srgbClr val="FF0000"/>
                </a:solidFill>
              </a:rPr>
              <a:t> was born.</a:t>
            </a:r>
            <a:endParaRPr lang="en-CA" sz="2800" dirty="0">
              <a:solidFill>
                <a:srgbClr val="FF0000"/>
              </a:solidFill>
            </a:endParaRPr>
          </a:p>
          <a:p>
            <a:endParaRPr lang="en-CA" dirty="0"/>
          </a:p>
        </p:txBody>
      </p:sp>
      <p:pic>
        <p:nvPicPr>
          <p:cNvPr id="5" name="Picture 4" descr="adolf-hitler-9340144-1-4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5918" y="2780928"/>
            <a:ext cx="4077072" cy="4077072"/>
          </a:xfrm>
          <a:prstGeom prst="rect">
            <a:avLst/>
          </a:prstGeom>
        </p:spPr>
      </p:pic>
    </p:spTree>
    <p:extLst>
      <p:ext uri="{BB962C8B-B14F-4D97-AF65-F5344CB8AC3E}">
        <p14:creationId xmlns:p14="http://schemas.microsoft.com/office/powerpoint/2010/main" val="424160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704856" cy="864096"/>
          </a:xfrm>
        </p:spPr>
        <p:txBody>
          <a:bodyPr/>
          <a:lstStyle/>
          <a:p>
            <a:pPr algn="ctr"/>
            <a:r>
              <a:rPr lang="en-CA" dirty="0" smtClean="0"/>
              <a:t>Appeasement</a:t>
            </a:r>
            <a:endParaRPr lang="en-CA" dirty="0"/>
          </a:p>
        </p:txBody>
      </p:sp>
      <p:sp>
        <p:nvSpPr>
          <p:cNvPr id="3" name="Content Placeholder 2"/>
          <p:cNvSpPr>
            <a:spLocks noGrp="1"/>
          </p:cNvSpPr>
          <p:nvPr>
            <p:ph idx="1"/>
          </p:nvPr>
        </p:nvSpPr>
        <p:spPr>
          <a:xfrm>
            <a:off x="0" y="1052736"/>
            <a:ext cx="8316416" cy="5544616"/>
          </a:xfrm>
        </p:spPr>
        <p:txBody>
          <a:bodyPr>
            <a:normAutofit lnSpcReduction="10000"/>
          </a:bodyPr>
          <a:lstStyle/>
          <a:p>
            <a:pPr marL="0" indent="0">
              <a:buNone/>
            </a:pPr>
            <a:r>
              <a:rPr lang="en-US" sz="2800" dirty="0"/>
              <a:t>Once in power, Hitler began to break the terms of the Treaty of Versailles. </a:t>
            </a:r>
            <a:endParaRPr lang="en-CA" sz="2800" dirty="0"/>
          </a:p>
          <a:p>
            <a:pPr lvl="0"/>
            <a:r>
              <a:rPr lang="en-US" sz="2800" dirty="0"/>
              <a:t>B</a:t>
            </a:r>
            <a:r>
              <a:rPr lang="en-US" sz="2800" dirty="0" smtClean="0"/>
              <a:t>uilt </a:t>
            </a:r>
            <a:r>
              <a:rPr lang="en-US" sz="2800" dirty="0"/>
              <a:t>up Germany’s army </a:t>
            </a:r>
            <a:endParaRPr lang="en-US" sz="2800" dirty="0"/>
          </a:p>
          <a:p>
            <a:pPr lvl="0"/>
            <a:r>
              <a:rPr lang="en-US" sz="2800" dirty="0" err="1" smtClean="0"/>
              <a:t>Reoccuped</a:t>
            </a:r>
            <a:r>
              <a:rPr lang="en-US" sz="2800" dirty="0" smtClean="0"/>
              <a:t>/</a:t>
            </a:r>
            <a:r>
              <a:rPr lang="en-US" sz="2800" b="1" dirty="0"/>
              <a:t>annex</a:t>
            </a:r>
            <a:r>
              <a:rPr lang="en-US" sz="2800" dirty="0"/>
              <a:t> territory that had been taken away from Germany after </a:t>
            </a:r>
            <a:r>
              <a:rPr lang="en-US" sz="2800" dirty="0" smtClean="0"/>
              <a:t>WWI.</a:t>
            </a:r>
          </a:p>
          <a:p>
            <a:pPr marL="114300" lvl="0" indent="0">
              <a:buNone/>
            </a:pPr>
            <a:r>
              <a:rPr lang="en-US" sz="2800" dirty="0" smtClean="0"/>
              <a:t>No </a:t>
            </a:r>
            <a:r>
              <a:rPr lang="en-US" sz="2800" dirty="0"/>
              <a:t>one took a stand against </a:t>
            </a:r>
            <a:endParaRPr lang="en-US" sz="2800" dirty="0" smtClean="0"/>
          </a:p>
          <a:p>
            <a:pPr marL="114300" lvl="0" indent="0">
              <a:buNone/>
            </a:pPr>
            <a:r>
              <a:rPr lang="en-US" sz="2800" dirty="0" smtClean="0"/>
              <a:t>these </a:t>
            </a:r>
            <a:r>
              <a:rPr lang="en-US" sz="2800" dirty="0"/>
              <a:t>violations because no </a:t>
            </a:r>
            <a:endParaRPr lang="en-US" sz="2800" dirty="0" smtClean="0"/>
          </a:p>
          <a:p>
            <a:pPr marL="114300" lvl="0" indent="0">
              <a:buNone/>
            </a:pPr>
            <a:r>
              <a:rPr lang="en-US" sz="2800" dirty="0" smtClean="0"/>
              <a:t>One</a:t>
            </a:r>
            <a:r>
              <a:rPr lang="en-US" sz="2800" dirty="0" smtClean="0"/>
              <a:t> </a:t>
            </a:r>
            <a:r>
              <a:rPr lang="en-US" sz="2800" dirty="0" smtClean="0"/>
              <a:t>wanted </a:t>
            </a:r>
            <a:r>
              <a:rPr lang="en-US" sz="2800" dirty="0"/>
              <a:t>to return to war </a:t>
            </a:r>
            <a:endParaRPr lang="en-US" sz="2800" dirty="0" smtClean="0"/>
          </a:p>
          <a:p>
            <a:pPr marL="114300" lvl="0" indent="0">
              <a:buNone/>
            </a:pPr>
            <a:r>
              <a:rPr lang="en-US" sz="2800" dirty="0" smtClean="0"/>
              <a:t>as </a:t>
            </a:r>
            <a:r>
              <a:rPr lang="en-US" sz="2800" dirty="0"/>
              <a:t>it </a:t>
            </a:r>
            <a:r>
              <a:rPr lang="en-US" sz="2800" dirty="0" smtClean="0"/>
              <a:t>had </a:t>
            </a:r>
            <a:r>
              <a:rPr lang="en-US" sz="2800" dirty="0"/>
              <a:t>only been 20 years </a:t>
            </a:r>
            <a:endParaRPr lang="en-US" sz="2800" dirty="0" smtClean="0"/>
          </a:p>
          <a:p>
            <a:pPr marL="114300" lvl="0" indent="0">
              <a:buNone/>
            </a:pPr>
            <a:r>
              <a:rPr lang="en-US" sz="2800" dirty="0"/>
              <a:t>s</a:t>
            </a:r>
            <a:r>
              <a:rPr lang="en-US" sz="2800" dirty="0" smtClean="0"/>
              <a:t>ince WWI</a:t>
            </a:r>
            <a:r>
              <a:rPr lang="en-US" sz="2800" dirty="0"/>
              <a:t>, the “war to end </a:t>
            </a:r>
            <a:endParaRPr lang="en-US" sz="2800" dirty="0" smtClean="0"/>
          </a:p>
          <a:p>
            <a:pPr marL="114300" lvl="0" indent="0">
              <a:buNone/>
            </a:pPr>
            <a:r>
              <a:rPr lang="en-US" sz="2800" dirty="0" smtClean="0"/>
              <a:t>all </a:t>
            </a:r>
            <a:r>
              <a:rPr lang="en-US" sz="2800" dirty="0"/>
              <a:t>wars.</a:t>
            </a:r>
            <a:r>
              <a:rPr lang="en-US" sz="2800" dirty="0" smtClean="0"/>
              <a:t>”</a:t>
            </a:r>
          </a:p>
          <a:p>
            <a:pPr marL="114300" lvl="0" indent="0">
              <a:buNone/>
            </a:pPr>
            <a:r>
              <a:rPr lang="en-US" sz="2800" dirty="0" smtClean="0"/>
              <a:t>           </a:t>
            </a:r>
            <a:r>
              <a:rPr lang="en-US" sz="2800" b="1" dirty="0" smtClean="0">
                <a:solidFill>
                  <a:srgbClr val="FF0000"/>
                </a:solidFill>
              </a:rPr>
              <a:t>APPEASEMENT</a:t>
            </a:r>
            <a:endParaRPr lang="en-CA" sz="2800" dirty="0">
              <a:solidFill>
                <a:srgbClr val="FF0000"/>
              </a:solidFill>
            </a:endParaRPr>
          </a:p>
          <a:p>
            <a:endParaRPr lang="en-CA" dirty="0"/>
          </a:p>
        </p:txBody>
      </p:sp>
      <p:pic>
        <p:nvPicPr>
          <p:cNvPr id="4" name="Picture 3" descr="image-9624-galleryV9-grbd-9624.jpg"/>
          <p:cNvPicPr>
            <a:picLocks noChangeAspect="1"/>
          </p:cNvPicPr>
          <p:nvPr/>
        </p:nvPicPr>
        <p:blipFill rotWithShape="1">
          <a:blip r:embed="rId2">
            <a:extLst>
              <a:ext uri="{28A0092B-C50C-407E-A947-70E740481C1C}">
                <a14:useLocalDpi xmlns:a14="http://schemas.microsoft.com/office/drawing/2010/main" val="0"/>
              </a:ext>
            </a:extLst>
          </a:blip>
          <a:srcRect l="3837" t="4814" r="3962" b="3795"/>
          <a:stretch/>
        </p:blipFill>
        <p:spPr>
          <a:xfrm>
            <a:off x="4528245" y="2924944"/>
            <a:ext cx="4611700" cy="3787549"/>
          </a:xfrm>
          <a:prstGeom prst="rect">
            <a:avLst/>
          </a:prstGeom>
        </p:spPr>
      </p:pic>
    </p:spTree>
    <p:extLst>
      <p:ext uri="{BB962C8B-B14F-4D97-AF65-F5344CB8AC3E}">
        <p14:creationId xmlns:p14="http://schemas.microsoft.com/office/powerpoint/2010/main" val="23024332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r>
              <a:rPr lang="en-CA" dirty="0" smtClean="0"/>
              <a:t>War Begins</a:t>
            </a:r>
            <a:endParaRPr lang="en-CA" dirty="0"/>
          </a:p>
        </p:txBody>
      </p:sp>
      <p:sp>
        <p:nvSpPr>
          <p:cNvPr id="3" name="Content Placeholder 2"/>
          <p:cNvSpPr>
            <a:spLocks noGrp="1"/>
          </p:cNvSpPr>
          <p:nvPr>
            <p:ph idx="1"/>
          </p:nvPr>
        </p:nvSpPr>
        <p:spPr>
          <a:xfrm>
            <a:off x="251520" y="1124744"/>
            <a:ext cx="7992888" cy="5276056"/>
          </a:xfrm>
        </p:spPr>
        <p:txBody>
          <a:bodyPr>
            <a:normAutofit/>
          </a:bodyPr>
          <a:lstStyle/>
          <a:p>
            <a:r>
              <a:rPr lang="en-US" dirty="0"/>
              <a:t>Giving Germany what it wanted did not work out this way, as Hitler did not stop; he continued to demand more and more. </a:t>
            </a:r>
            <a:endParaRPr lang="en-US" dirty="0"/>
          </a:p>
          <a:p>
            <a:r>
              <a:rPr lang="en-US" dirty="0" smtClean="0"/>
              <a:t>S</a:t>
            </a:r>
            <a:r>
              <a:rPr lang="en-US" dirty="0" smtClean="0"/>
              <a:t>eptember 1, </a:t>
            </a:r>
            <a:r>
              <a:rPr lang="en-US" dirty="0"/>
              <a:t>1939, </a:t>
            </a:r>
            <a:r>
              <a:rPr lang="en-US" dirty="0" smtClean="0"/>
              <a:t>Germany invaded Poland </a:t>
            </a:r>
            <a:r>
              <a:rPr lang="mr-IN" dirty="0" smtClean="0"/>
              <a:t>–</a:t>
            </a:r>
            <a:r>
              <a:rPr lang="en-US" dirty="0" smtClean="0"/>
              <a:t> Poland had been given land in the WWI treaty Germany believed was theirs.</a:t>
            </a:r>
          </a:p>
          <a:p>
            <a:pPr lvl="1"/>
            <a:r>
              <a:rPr lang="en-US" dirty="0" smtClean="0"/>
              <a:t>Had signed a pact in 1934, but this was to avoid conflict with their French allies</a:t>
            </a:r>
            <a:endParaRPr lang="en-US" dirty="0" smtClean="0"/>
          </a:p>
          <a:p>
            <a:r>
              <a:rPr lang="en-US" dirty="0" smtClean="0"/>
              <a:t>Britain </a:t>
            </a:r>
            <a:r>
              <a:rPr lang="en-US" dirty="0"/>
              <a:t>and France were </a:t>
            </a:r>
            <a:r>
              <a:rPr lang="en-US" b="1" dirty="0"/>
              <a:t>allies</a:t>
            </a:r>
            <a:r>
              <a:rPr lang="en-US" dirty="0"/>
              <a:t> </a:t>
            </a:r>
            <a:endParaRPr lang="en-US" dirty="0" smtClean="0"/>
          </a:p>
          <a:p>
            <a:pPr marL="114300" indent="0">
              <a:buNone/>
            </a:pPr>
            <a:r>
              <a:rPr lang="en-US" dirty="0" smtClean="0"/>
              <a:t>of </a:t>
            </a:r>
            <a:r>
              <a:rPr lang="en-US" dirty="0"/>
              <a:t>Poland; because of this, Britain </a:t>
            </a:r>
            <a:endParaRPr lang="en-US" dirty="0" smtClean="0"/>
          </a:p>
          <a:p>
            <a:pPr marL="114300" indent="0">
              <a:buNone/>
            </a:pPr>
            <a:r>
              <a:rPr lang="en-US" dirty="0" smtClean="0"/>
              <a:t>and </a:t>
            </a:r>
            <a:r>
              <a:rPr lang="en-US" dirty="0"/>
              <a:t>France declared war on </a:t>
            </a:r>
            <a:endParaRPr lang="en-US" dirty="0" smtClean="0"/>
          </a:p>
          <a:p>
            <a:pPr marL="114300" indent="0">
              <a:buNone/>
            </a:pPr>
            <a:r>
              <a:rPr lang="en-US" dirty="0" smtClean="0"/>
              <a:t>Germany </a:t>
            </a:r>
            <a:r>
              <a:rPr lang="en-US" dirty="0"/>
              <a:t>two days later. </a:t>
            </a:r>
            <a:endParaRPr lang="en-CA" dirty="0"/>
          </a:p>
          <a:p>
            <a:r>
              <a:rPr lang="en-US" dirty="0"/>
              <a:t>Meanwhile, in Asia, Japan was </a:t>
            </a:r>
            <a:endParaRPr lang="en-US" dirty="0" smtClean="0"/>
          </a:p>
          <a:p>
            <a:pPr marL="114300" indent="0">
              <a:buNone/>
            </a:pPr>
            <a:r>
              <a:rPr lang="en-US" dirty="0" smtClean="0"/>
              <a:t>at </a:t>
            </a:r>
            <a:r>
              <a:rPr lang="en-US" dirty="0"/>
              <a:t>war with China.</a:t>
            </a:r>
            <a:endParaRPr lang="en-CA" dirty="0"/>
          </a:p>
          <a:p>
            <a:endParaRPr lang="en-CA" dirty="0"/>
          </a:p>
        </p:txBody>
      </p:sp>
      <p:pic>
        <p:nvPicPr>
          <p:cNvPr id="4" name="Picture 3" descr="Invasion Of Pola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347" y="3068960"/>
            <a:ext cx="4739681" cy="3631704"/>
          </a:xfrm>
          <a:prstGeom prst="rect">
            <a:avLst/>
          </a:prstGeom>
        </p:spPr>
      </p:pic>
    </p:spTree>
    <p:extLst>
      <p:ext uri="{BB962C8B-B14F-4D97-AF65-F5344CB8AC3E}">
        <p14:creationId xmlns:p14="http://schemas.microsoft.com/office/powerpoint/2010/main" val="25559920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At War?</a:t>
            </a:r>
            <a:endParaRPr lang="en-CA" dirty="0"/>
          </a:p>
        </p:txBody>
      </p:sp>
      <p:sp>
        <p:nvSpPr>
          <p:cNvPr id="3" name="Content Placeholder 2"/>
          <p:cNvSpPr>
            <a:spLocks noGrp="1"/>
          </p:cNvSpPr>
          <p:nvPr>
            <p:ph idx="1"/>
          </p:nvPr>
        </p:nvSpPr>
        <p:spPr/>
        <p:txBody>
          <a:bodyPr/>
          <a:lstStyle/>
          <a:p>
            <a:r>
              <a:rPr lang="en-US" sz="2800" dirty="0"/>
              <a:t>Because it was part of the British Empire, when Britain declared war, Canada was at war as well (Britain’s allies were Canada’s allies, and when you go to war, your allies go to war with you). </a:t>
            </a:r>
            <a:endParaRPr lang="en-CA" sz="2800" dirty="0"/>
          </a:p>
          <a:p>
            <a:r>
              <a:rPr lang="en-US" sz="2800" dirty="0"/>
              <a:t>During the First World War, the government had ordered Canadians to </a:t>
            </a:r>
            <a:r>
              <a:rPr lang="en-US" sz="2800" b="1" dirty="0"/>
              <a:t>conscript</a:t>
            </a:r>
            <a:r>
              <a:rPr lang="en-US" sz="2800" dirty="0"/>
              <a:t>, which had caused a crisis. Would this happen again?</a:t>
            </a:r>
            <a:endParaRPr lang="en-CA" sz="2800" dirty="0"/>
          </a:p>
          <a:p>
            <a:endParaRPr lang="en-CA" dirty="0"/>
          </a:p>
        </p:txBody>
      </p:sp>
    </p:spTree>
    <p:extLst>
      <p:ext uri="{BB962C8B-B14F-4D97-AF65-F5344CB8AC3E}">
        <p14:creationId xmlns:p14="http://schemas.microsoft.com/office/powerpoint/2010/main" val="20216810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Officially Enters</a:t>
            </a:r>
            <a:endParaRPr lang="en-CA" dirty="0"/>
          </a:p>
        </p:txBody>
      </p:sp>
      <p:sp>
        <p:nvSpPr>
          <p:cNvPr id="3" name="Content Placeholder 2"/>
          <p:cNvSpPr>
            <a:spLocks noGrp="1"/>
          </p:cNvSpPr>
          <p:nvPr>
            <p:ph idx="1"/>
          </p:nvPr>
        </p:nvSpPr>
        <p:spPr/>
        <p:txBody>
          <a:bodyPr/>
          <a:lstStyle/>
          <a:p>
            <a:r>
              <a:rPr lang="en-US" sz="2800" dirty="0"/>
              <a:t>Prime Minister William Lyon Mackenzie King decided that Canada would support Britain fully by providing war materials, and only a small </a:t>
            </a:r>
            <a:r>
              <a:rPr lang="en-US" sz="2800" i="1" dirty="0"/>
              <a:t>volunteer</a:t>
            </a:r>
            <a:r>
              <a:rPr lang="en-US" sz="2800" dirty="0"/>
              <a:t> army.</a:t>
            </a:r>
            <a:endParaRPr lang="en-CA" sz="2800" dirty="0"/>
          </a:p>
          <a:p>
            <a:r>
              <a:rPr lang="en-US" sz="2800" dirty="0"/>
              <a:t>Canada formally declared war on Germany on September 10</a:t>
            </a:r>
            <a:r>
              <a:rPr lang="en-US" sz="2800" baseline="30000" dirty="0"/>
              <a:t>th</a:t>
            </a:r>
            <a:r>
              <a:rPr lang="en-US" sz="2800" dirty="0"/>
              <a:t>, 1939.</a:t>
            </a:r>
            <a:endParaRPr lang="en-CA" sz="2800" dirty="0"/>
          </a:p>
          <a:p>
            <a:endParaRPr lang="en-CA" dirty="0"/>
          </a:p>
        </p:txBody>
      </p:sp>
    </p:spTree>
    <p:extLst>
      <p:ext uri="{BB962C8B-B14F-4D97-AF65-F5344CB8AC3E}">
        <p14:creationId xmlns:p14="http://schemas.microsoft.com/office/powerpoint/2010/main" val="16826476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Series of Events</a:t>
            </a:r>
            <a:endParaRPr lang="en-CA" dirty="0"/>
          </a:p>
        </p:txBody>
      </p:sp>
      <p:sp>
        <p:nvSpPr>
          <p:cNvPr id="3" name="Content Placeholder 2"/>
          <p:cNvSpPr>
            <a:spLocks noGrp="1"/>
          </p:cNvSpPr>
          <p:nvPr>
            <p:ph idx="1"/>
          </p:nvPr>
        </p:nvSpPr>
        <p:spPr/>
        <p:txBody>
          <a:bodyPr>
            <a:normAutofit/>
          </a:bodyPr>
          <a:lstStyle/>
          <a:p>
            <a:pPr marL="114300" indent="0" algn="ctr">
              <a:buNone/>
            </a:pPr>
            <a:endParaRPr lang="en-US" sz="2800" dirty="0" smtClean="0"/>
          </a:p>
          <a:p>
            <a:pPr marL="114300" indent="0" algn="ctr">
              <a:buNone/>
            </a:pPr>
            <a:r>
              <a:rPr lang="en-US" sz="2800" dirty="0" smtClean="0"/>
              <a:t>March 1936:</a:t>
            </a:r>
            <a:r>
              <a:rPr lang="en-CA" sz="2800" dirty="0" smtClean="0"/>
              <a:t> </a:t>
            </a:r>
            <a:r>
              <a:rPr lang="en-US" sz="2800" dirty="0" smtClean="0"/>
              <a:t>Rhineland occupied </a:t>
            </a:r>
          </a:p>
          <a:p>
            <a:pPr marL="114300" indent="0" algn="ctr">
              <a:buNone/>
            </a:pPr>
            <a:r>
              <a:rPr lang="en-US" sz="2800" dirty="0"/>
              <a:t>March </a:t>
            </a:r>
            <a:r>
              <a:rPr lang="en-US" sz="2800" dirty="0" smtClean="0"/>
              <a:t>1938:</a:t>
            </a:r>
            <a:r>
              <a:rPr lang="en-CA" sz="2800" dirty="0" smtClean="0"/>
              <a:t> </a:t>
            </a:r>
            <a:r>
              <a:rPr lang="en-US" sz="2800" dirty="0" smtClean="0"/>
              <a:t>Austria annexed </a:t>
            </a:r>
          </a:p>
          <a:p>
            <a:pPr marL="114300" indent="0" algn="ctr">
              <a:buNone/>
            </a:pPr>
            <a:r>
              <a:rPr lang="en-US" sz="2800" dirty="0"/>
              <a:t>October </a:t>
            </a:r>
            <a:r>
              <a:rPr lang="en-US" sz="2800" dirty="0" smtClean="0"/>
              <a:t>1938: </a:t>
            </a:r>
            <a:r>
              <a:rPr lang="en-US" sz="2800" dirty="0" smtClean="0"/>
              <a:t>Sudetenland occupied</a:t>
            </a:r>
            <a:r>
              <a:rPr lang="en-US" sz="2800" dirty="0" smtClean="0">
                <a:sym typeface="Wingdings"/>
              </a:rPr>
              <a:t>  </a:t>
            </a:r>
          </a:p>
          <a:p>
            <a:pPr marL="114300" indent="0" algn="ctr">
              <a:buNone/>
            </a:pPr>
            <a:r>
              <a:rPr lang="en-US" sz="2800" dirty="0"/>
              <a:t>March </a:t>
            </a:r>
            <a:r>
              <a:rPr lang="en-US" sz="2800" dirty="0" smtClean="0"/>
              <a:t>1939: Czechoslovakia occupied</a:t>
            </a:r>
            <a:endParaRPr lang="en-CA" sz="2800" dirty="0"/>
          </a:p>
          <a:p>
            <a:pPr marL="114300" indent="0" algn="ctr">
              <a:buNone/>
            </a:pPr>
            <a:r>
              <a:rPr lang="en-US" sz="2800" dirty="0">
                <a:solidFill>
                  <a:srgbClr val="FF0000"/>
                </a:solidFill>
              </a:rPr>
              <a:t>September </a:t>
            </a:r>
            <a:r>
              <a:rPr lang="en-US" sz="2800" dirty="0" smtClean="0">
                <a:solidFill>
                  <a:srgbClr val="FF0000"/>
                </a:solidFill>
              </a:rPr>
              <a:t>1939:</a:t>
            </a:r>
            <a:r>
              <a:rPr lang="en-CA" sz="2800" dirty="0" smtClean="0">
                <a:solidFill>
                  <a:srgbClr val="FF0000"/>
                </a:solidFill>
              </a:rPr>
              <a:t> </a:t>
            </a:r>
            <a:r>
              <a:rPr lang="en-US" sz="2800" dirty="0" smtClean="0">
                <a:solidFill>
                  <a:srgbClr val="FF0000"/>
                </a:solidFill>
              </a:rPr>
              <a:t>Poland invaded</a:t>
            </a:r>
            <a:endParaRPr lang="en-CA" sz="2800" dirty="0">
              <a:solidFill>
                <a:srgbClr val="FF0000"/>
              </a:solidFill>
            </a:endParaRPr>
          </a:p>
          <a:p>
            <a:endParaRPr lang="en-CA" dirty="0"/>
          </a:p>
        </p:txBody>
      </p:sp>
    </p:spTree>
    <p:extLst>
      <p:ext uri="{BB962C8B-B14F-4D97-AF65-F5344CB8AC3E}">
        <p14:creationId xmlns:p14="http://schemas.microsoft.com/office/powerpoint/2010/main" val="15662709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67</TotalTime>
  <Words>531</Words>
  <Application>Microsoft Macintosh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The Start of World War II</vt:lpstr>
      <vt:lpstr>Key Terms</vt:lpstr>
      <vt:lpstr>What Led to World War II</vt:lpstr>
      <vt:lpstr>Hitler: A Dictator Born</vt:lpstr>
      <vt:lpstr>Appeasement</vt:lpstr>
      <vt:lpstr>War Begins</vt:lpstr>
      <vt:lpstr>Canada At War?</vt:lpstr>
      <vt:lpstr>Canada Officially Enters</vt:lpstr>
      <vt:lpstr>Series of Events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Start of World War II</dc:title>
  <dc:creator>Student</dc:creator>
  <cp:lastModifiedBy>SSRSB User</cp:lastModifiedBy>
  <cp:revision>12</cp:revision>
  <dcterms:created xsi:type="dcterms:W3CDTF">2015-02-26T13:11:24Z</dcterms:created>
  <dcterms:modified xsi:type="dcterms:W3CDTF">2018-01-05T00:49:29Z</dcterms:modified>
</cp:coreProperties>
</file>